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notesSlides/notesSlide1.xml" ContentType="application/vnd.openxmlformats-officedocument.presentationml.notesSlide+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notesSlides/notesSlide2.xml" ContentType="application/vnd.openxmlformats-officedocument.presentationml.notesSlide+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notesSlides/notesSlide3.xml" ContentType="application/vnd.openxmlformats-officedocument.presentationml.notesSlide+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4"/>
    <p:sldMasterId id="2147483682" r:id="rId5"/>
  </p:sldMasterIdLst>
  <p:notesMasterIdLst>
    <p:notesMasterId r:id="rId41"/>
  </p:notesMasterIdLst>
  <p:handoutMasterIdLst>
    <p:handoutMasterId r:id="rId42"/>
  </p:handoutMasterIdLst>
  <p:sldIdLst>
    <p:sldId id="261" r:id="rId6"/>
    <p:sldId id="260" r:id="rId7"/>
    <p:sldId id="258" r:id="rId8"/>
    <p:sldId id="270" r:id="rId9"/>
    <p:sldId id="262" r:id="rId10"/>
    <p:sldId id="326" r:id="rId11"/>
    <p:sldId id="293" r:id="rId12"/>
    <p:sldId id="323" r:id="rId13"/>
    <p:sldId id="328" r:id="rId14"/>
    <p:sldId id="325" r:id="rId15"/>
    <p:sldId id="327" r:id="rId16"/>
    <p:sldId id="330" r:id="rId17"/>
    <p:sldId id="318" r:id="rId18"/>
    <p:sldId id="329" r:id="rId19"/>
    <p:sldId id="289" r:id="rId20"/>
    <p:sldId id="307" r:id="rId21"/>
    <p:sldId id="306" r:id="rId22"/>
    <p:sldId id="301" r:id="rId23"/>
    <p:sldId id="303" r:id="rId24"/>
    <p:sldId id="300" r:id="rId25"/>
    <p:sldId id="332" r:id="rId26"/>
    <p:sldId id="299" r:id="rId27"/>
    <p:sldId id="274" r:id="rId28"/>
    <p:sldId id="273" r:id="rId29"/>
    <p:sldId id="276" r:id="rId30"/>
    <p:sldId id="334" r:id="rId31"/>
    <p:sldId id="291" r:id="rId32"/>
    <p:sldId id="335" r:id="rId33"/>
    <p:sldId id="310" r:id="rId34"/>
    <p:sldId id="305" r:id="rId35"/>
    <p:sldId id="336" r:id="rId36"/>
    <p:sldId id="309" r:id="rId37"/>
    <p:sldId id="311" r:id="rId38"/>
    <p:sldId id="312" r:id="rId39"/>
    <p:sldId id="257" r:id="rId40"/>
  </p:sldIdLst>
  <p:sldSz cx="9144000" cy="6858000" type="screen4x3"/>
  <p:notesSz cx="6799263" cy="9929813"/>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8">
          <p15:clr>
            <a:srgbClr val="A4A3A4"/>
          </p15:clr>
        </p15:guide>
        <p15:guide id="2" pos="214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irginie Hoareau" initials="VH" lastIdx="1" clrIdx="0"/>
  <p:cmAuthor id="1" name="Micheau" initials="DS-JM" lastIdx="4" clrIdx="1"/>
  <p:cmAuthor id="2" name="DESPRAT Diane" initials="DD" lastIdx="5" clrIdx="2">
    <p:extLst>
      <p:ext uri="{19B8F6BF-5375-455C-9EA6-DF929625EA0E}">
        <p15:presenceInfo xmlns:p15="http://schemas.microsoft.com/office/powerpoint/2012/main" userId="S-1-5-21-73586283-1343024091-725345543-18247" providerId="AD"/>
      </p:ext>
    </p:extLst>
  </p:cmAuthor>
  <p:cmAuthor id="3" name="PARDO Elisa" initials="PE" lastIdx="1" clrIdx="3">
    <p:extLst>
      <p:ext uri="{19B8F6BF-5375-455C-9EA6-DF929625EA0E}">
        <p15:presenceInfo xmlns:p15="http://schemas.microsoft.com/office/powerpoint/2012/main" userId="S-1-5-21-73586283-1343024091-725345543-1816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AAB45"/>
    <a:srgbClr val="62954A"/>
    <a:srgbClr val="FFFFFF"/>
    <a:srgbClr val="004A00"/>
    <a:srgbClr val="2E7FA1"/>
    <a:srgbClr val="DF3603"/>
    <a:srgbClr val="EE0700"/>
    <a:srgbClr val="6CB643"/>
    <a:srgbClr val="FF4AFF"/>
    <a:srgbClr val="DA1D5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B344D84-9AFB-497E-A393-DC336BA19D2E}" styleName="Style moyen 3 - Accentuation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7E9639D4-E3E2-4D34-9284-5A2195B3D0D7}" styleName="Style clair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250" autoAdjust="0"/>
    <p:restoredTop sz="94620" autoAdjust="0"/>
  </p:normalViewPr>
  <p:slideViewPr>
    <p:cSldViewPr snapToGrid="0" snapToObjects="1">
      <p:cViewPr varScale="1">
        <p:scale>
          <a:sx n="68" d="100"/>
          <a:sy n="68" d="100"/>
        </p:scale>
        <p:origin x="1176" y="96"/>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57" d="100"/>
          <a:sy n="57" d="100"/>
        </p:scale>
        <p:origin x="-2741" y="-86"/>
      </p:cViewPr>
      <p:guideLst>
        <p:guide orient="horz" pos="3128"/>
        <p:guide pos="214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commentAuthors" Target="commentAuthor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51342" y="0"/>
            <a:ext cx="2946347" cy="498215"/>
          </a:xfrm>
          <a:prstGeom prst="rect">
            <a:avLst/>
          </a:prstGeom>
        </p:spPr>
        <p:txBody>
          <a:bodyPr vert="horz" lIns="91440" tIns="45720" rIns="91440" bIns="45720" rtlCol="0"/>
          <a:lstStyle>
            <a:lvl1pPr algn="r">
              <a:defRPr sz="1200"/>
            </a:lvl1pPr>
          </a:lstStyle>
          <a:p>
            <a:fld id="{6F3F98F2-E2CB-4CD8-A0D9-21C7A732115D}" type="datetime1">
              <a:rPr lang="fr-FR" smtClean="0"/>
              <a:t>08/02/2022</a:t>
            </a:fld>
            <a:endParaRPr lang="fr-FR"/>
          </a:p>
        </p:txBody>
      </p:sp>
      <p:sp>
        <p:nvSpPr>
          <p:cNvPr id="4" name="Espace réservé du pied de page 3"/>
          <p:cNvSpPr>
            <a:spLocks noGrp="1"/>
          </p:cNvSpPr>
          <p:nvPr>
            <p:ph type="ftr" sz="quarter" idx="2"/>
          </p:nvPr>
        </p:nvSpPr>
        <p:spPr>
          <a:xfrm>
            <a:off x="0" y="9431600"/>
            <a:ext cx="2946347" cy="498214"/>
          </a:xfrm>
          <a:prstGeom prst="rect">
            <a:avLst/>
          </a:prstGeom>
        </p:spPr>
        <p:txBody>
          <a:bodyPr vert="horz" lIns="91440" tIns="45720" rIns="91440" bIns="45720" rtlCol="0" anchor="b"/>
          <a:lstStyle>
            <a:lvl1pPr algn="l">
              <a:defRPr sz="1200"/>
            </a:lvl1pPr>
          </a:lstStyle>
          <a:p>
            <a:r>
              <a:rPr lang="fr-FR"/>
              <a:t>instruction aux candidats</a:t>
            </a:r>
          </a:p>
        </p:txBody>
      </p:sp>
      <p:sp>
        <p:nvSpPr>
          <p:cNvPr id="5" name="Espace réservé du numéro de diapositive 4"/>
          <p:cNvSpPr>
            <a:spLocks noGrp="1"/>
          </p:cNvSpPr>
          <p:nvPr>
            <p:ph type="sldNum" sz="quarter" idx="3"/>
          </p:nvPr>
        </p:nvSpPr>
        <p:spPr>
          <a:xfrm>
            <a:off x="3851342" y="9431600"/>
            <a:ext cx="2946347" cy="498214"/>
          </a:xfrm>
          <a:prstGeom prst="rect">
            <a:avLst/>
          </a:prstGeom>
        </p:spPr>
        <p:txBody>
          <a:bodyPr vert="horz" lIns="91440" tIns="45720" rIns="91440" bIns="45720" rtlCol="0" anchor="b"/>
          <a:lstStyle>
            <a:lvl1pPr algn="r">
              <a:defRPr sz="1200"/>
            </a:lvl1pPr>
          </a:lstStyle>
          <a:p>
            <a:fld id="{A8BB7EF7-6C3E-A147-982C-ACBBDA3F0F5A}" type="slidenum">
              <a:rPr lang="fr-FR" smtClean="0"/>
              <a:t>‹N°›</a:t>
            </a:fld>
            <a:endParaRPr lang="fr-FR"/>
          </a:p>
        </p:txBody>
      </p:sp>
    </p:spTree>
    <p:extLst>
      <p:ext uri="{BB962C8B-B14F-4D97-AF65-F5344CB8AC3E}">
        <p14:creationId xmlns:p14="http://schemas.microsoft.com/office/powerpoint/2010/main" val="1046829887"/>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1342" y="0"/>
            <a:ext cx="2946347" cy="498215"/>
          </a:xfrm>
          <a:prstGeom prst="rect">
            <a:avLst/>
          </a:prstGeom>
        </p:spPr>
        <p:txBody>
          <a:bodyPr vert="horz" lIns="91440" tIns="45720" rIns="91440" bIns="45720" rtlCol="0"/>
          <a:lstStyle>
            <a:lvl1pPr algn="r">
              <a:defRPr sz="1200"/>
            </a:lvl1pPr>
          </a:lstStyle>
          <a:p>
            <a:fld id="{5EA5EE5C-8592-4ED0-8D0E-8D2DC4CC5C64}" type="datetime1">
              <a:rPr lang="fr-FR" smtClean="0"/>
              <a:t>08/02/2022</a:t>
            </a:fld>
            <a:endParaRPr lang="fr-FR"/>
          </a:p>
        </p:txBody>
      </p:sp>
      <p:sp>
        <p:nvSpPr>
          <p:cNvPr id="4" name="Espace réservé de l'image des diapositives 3"/>
          <p:cNvSpPr>
            <a:spLocks noGrp="1" noRot="1" noChangeAspect="1"/>
          </p:cNvSpPr>
          <p:nvPr>
            <p:ph type="sldImg" idx="2"/>
          </p:nvPr>
        </p:nvSpPr>
        <p:spPr>
          <a:xfrm>
            <a:off x="1166813" y="1241425"/>
            <a:ext cx="4465637" cy="3351213"/>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9927" y="4778722"/>
            <a:ext cx="5439410" cy="3909864"/>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31600"/>
            <a:ext cx="2946347" cy="498214"/>
          </a:xfrm>
          <a:prstGeom prst="rect">
            <a:avLst/>
          </a:prstGeom>
        </p:spPr>
        <p:txBody>
          <a:bodyPr vert="horz" lIns="91440" tIns="45720" rIns="91440" bIns="45720" rtlCol="0" anchor="b"/>
          <a:lstStyle>
            <a:lvl1pPr algn="l">
              <a:defRPr sz="1200"/>
            </a:lvl1pPr>
          </a:lstStyle>
          <a:p>
            <a:r>
              <a:rPr lang="fr-FR"/>
              <a:t>instruction aux candidats</a:t>
            </a:r>
          </a:p>
        </p:txBody>
      </p:sp>
      <p:sp>
        <p:nvSpPr>
          <p:cNvPr id="7" name="Espace réservé du numéro de diapositive 6"/>
          <p:cNvSpPr>
            <a:spLocks noGrp="1"/>
          </p:cNvSpPr>
          <p:nvPr>
            <p:ph type="sldNum" sz="quarter" idx="5"/>
          </p:nvPr>
        </p:nvSpPr>
        <p:spPr>
          <a:xfrm>
            <a:off x="3851342" y="9431600"/>
            <a:ext cx="2946347" cy="498214"/>
          </a:xfrm>
          <a:prstGeom prst="rect">
            <a:avLst/>
          </a:prstGeom>
        </p:spPr>
        <p:txBody>
          <a:bodyPr vert="horz" lIns="91440" tIns="45720" rIns="91440" bIns="45720" rtlCol="0" anchor="b"/>
          <a:lstStyle>
            <a:lvl1pPr algn="r">
              <a:defRPr sz="1200"/>
            </a:lvl1pPr>
          </a:lstStyle>
          <a:p>
            <a:fld id="{77F9888D-2F98-4F0F-B274-8E6FEE45C9FF}" type="slidenum">
              <a:rPr lang="fr-FR" smtClean="0"/>
              <a:t>‹N°›</a:t>
            </a:fld>
            <a:endParaRPr lang="fr-FR"/>
          </a:p>
        </p:txBody>
      </p:sp>
    </p:spTree>
    <p:extLst>
      <p:ext uri="{BB962C8B-B14F-4D97-AF65-F5344CB8AC3E}">
        <p14:creationId xmlns:p14="http://schemas.microsoft.com/office/powerpoint/2010/main" val="2666933011"/>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e la date 3"/>
          <p:cNvSpPr>
            <a:spLocks noGrp="1"/>
          </p:cNvSpPr>
          <p:nvPr>
            <p:ph type="dt" idx="1"/>
          </p:nvPr>
        </p:nvSpPr>
        <p:spPr/>
        <p:txBody>
          <a:bodyPr/>
          <a:lstStyle/>
          <a:p>
            <a:fld id="{5C894B2B-7CF0-4505-AA78-0ADFEF5EB3C5}" type="datetime1">
              <a:rPr lang="fr-FR" smtClean="0"/>
              <a:t>08/02/2022</a:t>
            </a:fld>
            <a:endParaRPr lang="fr-FR"/>
          </a:p>
        </p:txBody>
      </p:sp>
      <p:sp>
        <p:nvSpPr>
          <p:cNvPr id="5" name="Espace réservé du pied de page 4"/>
          <p:cNvSpPr>
            <a:spLocks noGrp="1"/>
          </p:cNvSpPr>
          <p:nvPr>
            <p:ph type="ftr" sz="quarter" idx="4"/>
          </p:nvPr>
        </p:nvSpPr>
        <p:spPr/>
        <p:txBody>
          <a:bodyPr/>
          <a:lstStyle/>
          <a:p>
            <a:r>
              <a:rPr lang="fr-FR"/>
              <a:t>instruction aux candidats</a:t>
            </a:r>
          </a:p>
        </p:txBody>
      </p:sp>
      <p:sp>
        <p:nvSpPr>
          <p:cNvPr id="6" name="Espace réservé du numéro de diapositive 5"/>
          <p:cNvSpPr>
            <a:spLocks noGrp="1"/>
          </p:cNvSpPr>
          <p:nvPr>
            <p:ph type="sldNum" sz="quarter" idx="5"/>
          </p:nvPr>
        </p:nvSpPr>
        <p:spPr/>
        <p:txBody>
          <a:bodyPr/>
          <a:lstStyle/>
          <a:p>
            <a:fld id="{77F9888D-2F98-4F0F-B274-8E6FEE45C9FF}" type="slidenum">
              <a:rPr lang="fr-FR" smtClean="0"/>
              <a:t>16</a:t>
            </a:fld>
            <a:endParaRPr lang="fr-FR"/>
          </a:p>
        </p:txBody>
      </p:sp>
    </p:spTree>
    <p:extLst>
      <p:ext uri="{BB962C8B-B14F-4D97-AF65-F5344CB8AC3E}">
        <p14:creationId xmlns:p14="http://schemas.microsoft.com/office/powerpoint/2010/main" val="4042095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e la date 3"/>
          <p:cNvSpPr>
            <a:spLocks noGrp="1"/>
          </p:cNvSpPr>
          <p:nvPr>
            <p:ph type="dt" idx="1"/>
          </p:nvPr>
        </p:nvSpPr>
        <p:spPr/>
        <p:txBody>
          <a:bodyPr/>
          <a:lstStyle/>
          <a:p>
            <a:fld id="{E7B0E263-689E-4BCE-A71D-62DEC5537BB1}" type="datetime1">
              <a:rPr lang="fr-FR" smtClean="0"/>
              <a:t>08/02/2022</a:t>
            </a:fld>
            <a:endParaRPr lang="fr-FR"/>
          </a:p>
        </p:txBody>
      </p:sp>
      <p:sp>
        <p:nvSpPr>
          <p:cNvPr id="5" name="Espace réservé du pied de page 4"/>
          <p:cNvSpPr>
            <a:spLocks noGrp="1"/>
          </p:cNvSpPr>
          <p:nvPr>
            <p:ph type="ftr" sz="quarter" idx="4"/>
          </p:nvPr>
        </p:nvSpPr>
        <p:spPr/>
        <p:txBody>
          <a:bodyPr/>
          <a:lstStyle/>
          <a:p>
            <a:r>
              <a:rPr lang="fr-FR"/>
              <a:t>instruction aux candidats</a:t>
            </a:r>
          </a:p>
        </p:txBody>
      </p:sp>
      <p:sp>
        <p:nvSpPr>
          <p:cNvPr id="6" name="Espace réservé du numéro de diapositive 5"/>
          <p:cNvSpPr>
            <a:spLocks noGrp="1"/>
          </p:cNvSpPr>
          <p:nvPr>
            <p:ph type="sldNum" sz="quarter" idx="5"/>
          </p:nvPr>
        </p:nvSpPr>
        <p:spPr/>
        <p:txBody>
          <a:bodyPr/>
          <a:lstStyle/>
          <a:p>
            <a:fld id="{77F9888D-2F98-4F0F-B274-8E6FEE45C9FF}" type="slidenum">
              <a:rPr lang="fr-FR" smtClean="0"/>
              <a:t>30</a:t>
            </a:fld>
            <a:endParaRPr lang="fr-FR"/>
          </a:p>
        </p:txBody>
      </p:sp>
    </p:spTree>
    <p:extLst>
      <p:ext uri="{BB962C8B-B14F-4D97-AF65-F5344CB8AC3E}">
        <p14:creationId xmlns:p14="http://schemas.microsoft.com/office/powerpoint/2010/main" val="4745925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e la date 3"/>
          <p:cNvSpPr>
            <a:spLocks noGrp="1"/>
          </p:cNvSpPr>
          <p:nvPr>
            <p:ph type="dt" idx="1"/>
          </p:nvPr>
        </p:nvSpPr>
        <p:spPr/>
        <p:txBody>
          <a:bodyPr/>
          <a:lstStyle/>
          <a:p>
            <a:fld id="{E7B0E263-689E-4BCE-A71D-62DEC5537BB1}" type="datetime1">
              <a:rPr lang="fr-FR" smtClean="0"/>
              <a:t>08/02/2022</a:t>
            </a:fld>
            <a:endParaRPr lang="fr-FR"/>
          </a:p>
        </p:txBody>
      </p:sp>
      <p:sp>
        <p:nvSpPr>
          <p:cNvPr id="5" name="Espace réservé du pied de page 4"/>
          <p:cNvSpPr>
            <a:spLocks noGrp="1"/>
          </p:cNvSpPr>
          <p:nvPr>
            <p:ph type="ftr" sz="quarter" idx="4"/>
          </p:nvPr>
        </p:nvSpPr>
        <p:spPr/>
        <p:txBody>
          <a:bodyPr/>
          <a:lstStyle/>
          <a:p>
            <a:r>
              <a:rPr lang="fr-FR"/>
              <a:t>instruction aux candidats</a:t>
            </a:r>
          </a:p>
        </p:txBody>
      </p:sp>
      <p:sp>
        <p:nvSpPr>
          <p:cNvPr id="6" name="Espace réservé du numéro de diapositive 5"/>
          <p:cNvSpPr>
            <a:spLocks noGrp="1"/>
          </p:cNvSpPr>
          <p:nvPr>
            <p:ph type="sldNum" sz="quarter" idx="5"/>
          </p:nvPr>
        </p:nvSpPr>
        <p:spPr/>
        <p:txBody>
          <a:bodyPr/>
          <a:lstStyle/>
          <a:p>
            <a:fld id="{77F9888D-2F98-4F0F-B274-8E6FEE45C9FF}" type="slidenum">
              <a:rPr lang="fr-FR" smtClean="0"/>
              <a:t>31</a:t>
            </a:fld>
            <a:endParaRPr lang="fr-FR"/>
          </a:p>
        </p:txBody>
      </p:sp>
    </p:spTree>
    <p:extLst>
      <p:ext uri="{BB962C8B-B14F-4D97-AF65-F5344CB8AC3E}">
        <p14:creationId xmlns:p14="http://schemas.microsoft.com/office/powerpoint/2010/main" val="36544463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hyperlink" Target="http://www.pour-les-personnes-agees.gouv.fr/" TargetMode="External"/><Relationship Id="rId5" Type="http://schemas.openxmlformats.org/officeDocument/2006/relationships/hyperlink" Target="https://protect-eu.mimecast.com/s/DJAGBfw48agdUr?domain=twitter.com" TargetMode="External"/><Relationship Id="rId4" Type="http://schemas.openxmlformats.org/officeDocument/2006/relationships/hyperlink" Target="http://www.cnsa.fr/" TargetMode="Externa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2.xml"/><Relationship Id="rId6" Type="http://schemas.openxmlformats.org/officeDocument/2006/relationships/hyperlink" Target="http://www.pour-les-personnes-agees.gouv.fr/" TargetMode="External"/><Relationship Id="rId5" Type="http://schemas.openxmlformats.org/officeDocument/2006/relationships/hyperlink" Target="https://protect-eu.mimecast.com/s/DJAGBfw48agdUr?domain=twitter.com" TargetMode="External"/><Relationship Id="rId4" Type="http://schemas.openxmlformats.org/officeDocument/2006/relationships/hyperlink" Target="http://www.cnsa.fr/" TargetMode="Externa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hyperlink" Target="http://www.pour-les-personnes-agees.gouv.fr/" TargetMode="External"/><Relationship Id="rId5" Type="http://schemas.openxmlformats.org/officeDocument/2006/relationships/hyperlink" Target="https://protect-eu.mimecast.com/s/DJAGBfw48agdUr?domain=twitter.com" TargetMode="External"/><Relationship Id="rId4" Type="http://schemas.openxmlformats.org/officeDocument/2006/relationships/hyperlink" Target="http://www.cnsa.fr/" TargetMode="Externa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Couverture">
    <p:spTree>
      <p:nvGrpSpPr>
        <p:cNvPr id="1" name=""/>
        <p:cNvGrpSpPr/>
        <p:nvPr/>
      </p:nvGrpSpPr>
      <p:grpSpPr>
        <a:xfrm>
          <a:off x="0" y="0"/>
          <a:ext cx="0" cy="0"/>
          <a:chOff x="0" y="0"/>
          <a:chExt cx="0" cy="0"/>
        </a:xfrm>
      </p:grpSpPr>
      <p:sp>
        <p:nvSpPr>
          <p:cNvPr id="8" name="Forme libre 7"/>
          <p:cNvSpPr/>
          <p:nvPr userDrawn="1"/>
        </p:nvSpPr>
        <p:spPr>
          <a:xfrm>
            <a:off x="-64655" y="-48028"/>
            <a:ext cx="7389219" cy="4091709"/>
          </a:xfrm>
          <a:custGeom>
            <a:avLst/>
            <a:gdLst>
              <a:gd name="connsiteX0" fmla="*/ 489584 w 7808954"/>
              <a:gd name="connsiteY0" fmla="*/ 357692 h 3590419"/>
              <a:gd name="connsiteX1" fmla="*/ 517293 w 7808954"/>
              <a:gd name="connsiteY1" fmla="*/ 3590419 h 3590419"/>
              <a:gd name="connsiteX2" fmla="*/ 7592348 w 7808954"/>
              <a:gd name="connsiteY2" fmla="*/ 856456 h 3590419"/>
              <a:gd name="connsiteX3" fmla="*/ 7195184 w 7808954"/>
              <a:gd name="connsiteY3" fmla="*/ 136019 h 3590419"/>
              <a:gd name="connsiteX4" fmla="*/ 489584 w 7808954"/>
              <a:gd name="connsiteY4" fmla="*/ 357692 h 3590419"/>
              <a:gd name="connsiteX0" fmla="*/ 12 w 7319382"/>
              <a:gd name="connsiteY0" fmla="*/ 643083 h 3875810"/>
              <a:gd name="connsiteX1" fmla="*/ 27721 w 7319382"/>
              <a:gd name="connsiteY1" fmla="*/ 3875810 h 3875810"/>
              <a:gd name="connsiteX2" fmla="*/ 7102776 w 7319382"/>
              <a:gd name="connsiteY2" fmla="*/ 1141847 h 3875810"/>
              <a:gd name="connsiteX3" fmla="*/ 6705612 w 7319382"/>
              <a:gd name="connsiteY3" fmla="*/ 421410 h 3875810"/>
              <a:gd name="connsiteX4" fmla="*/ 12 w 7319382"/>
              <a:gd name="connsiteY4" fmla="*/ 643083 h 3875810"/>
              <a:gd name="connsiteX0" fmla="*/ 0 w 7319370"/>
              <a:gd name="connsiteY0" fmla="*/ 235842 h 3468569"/>
              <a:gd name="connsiteX1" fmla="*/ 27709 w 7319370"/>
              <a:gd name="connsiteY1" fmla="*/ 3468569 h 3468569"/>
              <a:gd name="connsiteX2" fmla="*/ 7102764 w 7319370"/>
              <a:gd name="connsiteY2" fmla="*/ 734606 h 3468569"/>
              <a:gd name="connsiteX3" fmla="*/ 6705600 w 7319370"/>
              <a:gd name="connsiteY3" fmla="*/ 14169 h 3468569"/>
              <a:gd name="connsiteX4" fmla="*/ 0 w 7319370"/>
              <a:gd name="connsiteY4" fmla="*/ 235842 h 3468569"/>
              <a:gd name="connsiteX0" fmla="*/ 0 w 7319370"/>
              <a:gd name="connsiteY0" fmla="*/ 221673 h 3454400"/>
              <a:gd name="connsiteX1" fmla="*/ 27709 w 7319370"/>
              <a:gd name="connsiteY1" fmla="*/ 3454400 h 3454400"/>
              <a:gd name="connsiteX2" fmla="*/ 7102764 w 7319370"/>
              <a:gd name="connsiteY2" fmla="*/ 720437 h 3454400"/>
              <a:gd name="connsiteX3" fmla="*/ 6705600 w 7319370"/>
              <a:gd name="connsiteY3" fmla="*/ 0 h 3454400"/>
              <a:gd name="connsiteX4" fmla="*/ 0 w 7319370"/>
              <a:gd name="connsiteY4" fmla="*/ 221673 h 3454400"/>
              <a:gd name="connsiteX0" fmla="*/ 0 w 7102764"/>
              <a:gd name="connsiteY0" fmla="*/ 221673 h 3454400"/>
              <a:gd name="connsiteX1" fmla="*/ 27709 w 7102764"/>
              <a:gd name="connsiteY1" fmla="*/ 3454400 h 3454400"/>
              <a:gd name="connsiteX2" fmla="*/ 7102764 w 7102764"/>
              <a:gd name="connsiteY2" fmla="*/ 720437 h 3454400"/>
              <a:gd name="connsiteX3" fmla="*/ 6705600 w 7102764"/>
              <a:gd name="connsiteY3" fmla="*/ 0 h 3454400"/>
              <a:gd name="connsiteX4" fmla="*/ 0 w 7102764"/>
              <a:gd name="connsiteY4" fmla="*/ 221673 h 3454400"/>
              <a:gd name="connsiteX0" fmla="*/ 0 w 7103018"/>
              <a:gd name="connsiteY0" fmla="*/ 221673 h 3454400"/>
              <a:gd name="connsiteX1" fmla="*/ 27709 w 7103018"/>
              <a:gd name="connsiteY1" fmla="*/ 3454400 h 3454400"/>
              <a:gd name="connsiteX2" fmla="*/ 7102764 w 7103018"/>
              <a:gd name="connsiteY2" fmla="*/ 720437 h 3454400"/>
              <a:gd name="connsiteX3" fmla="*/ 6705600 w 7103018"/>
              <a:gd name="connsiteY3" fmla="*/ 0 h 3454400"/>
              <a:gd name="connsiteX4" fmla="*/ 0 w 7103018"/>
              <a:gd name="connsiteY4" fmla="*/ 221673 h 3454400"/>
              <a:gd name="connsiteX0" fmla="*/ 0 w 7398581"/>
              <a:gd name="connsiteY0" fmla="*/ 297 h 3537824"/>
              <a:gd name="connsiteX1" fmla="*/ 323272 w 7398581"/>
              <a:gd name="connsiteY1" fmla="*/ 3537824 h 3537824"/>
              <a:gd name="connsiteX2" fmla="*/ 7398327 w 7398581"/>
              <a:gd name="connsiteY2" fmla="*/ 803861 h 3537824"/>
              <a:gd name="connsiteX3" fmla="*/ 7001163 w 7398581"/>
              <a:gd name="connsiteY3" fmla="*/ 83424 h 3537824"/>
              <a:gd name="connsiteX4" fmla="*/ 0 w 7398581"/>
              <a:gd name="connsiteY4" fmla="*/ 297 h 3537824"/>
              <a:gd name="connsiteX0" fmla="*/ 0 w 7398581"/>
              <a:gd name="connsiteY0" fmla="*/ 297 h 4092006"/>
              <a:gd name="connsiteX1" fmla="*/ 9235 w 7398581"/>
              <a:gd name="connsiteY1" fmla="*/ 4092006 h 4092006"/>
              <a:gd name="connsiteX2" fmla="*/ 7398327 w 7398581"/>
              <a:gd name="connsiteY2" fmla="*/ 803861 h 4092006"/>
              <a:gd name="connsiteX3" fmla="*/ 7001163 w 7398581"/>
              <a:gd name="connsiteY3" fmla="*/ 83424 h 4092006"/>
              <a:gd name="connsiteX4" fmla="*/ 0 w 7398581"/>
              <a:gd name="connsiteY4" fmla="*/ 297 h 4092006"/>
              <a:gd name="connsiteX0" fmla="*/ 0 w 7398508"/>
              <a:gd name="connsiteY0" fmla="*/ 0 h 4091709"/>
              <a:gd name="connsiteX1" fmla="*/ 9235 w 7398508"/>
              <a:gd name="connsiteY1" fmla="*/ 4091709 h 4091709"/>
              <a:gd name="connsiteX2" fmla="*/ 7398327 w 7398508"/>
              <a:gd name="connsiteY2" fmla="*/ 803564 h 4091709"/>
              <a:gd name="connsiteX3" fmla="*/ 6954981 w 7398508"/>
              <a:gd name="connsiteY3" fmla="*/ 9237 h 4091709"/>
              <a:gd name="connsiteX4" fmla="*/ 0 w 7398508"/>
              <a:gd name="connsiteY4" fmla="*/ 0 h 4091709"/>
              <a:gd name="connsiteX0" fmla="*/ 0 w 7111786"/>
              <a:gd name="connsiteY0" fmla="*/ 0 h 4091709"/>
              <a:gd name="connsiteX1" fmla="*/ 9235 w 7111786"/>
              <a:gd name="connsiteY1" fmla="*/ 4091709 h 4091709"/>
              <a:gd name="connsiteX2" fmla="*/ 7028873 w 7111786"/>
              <a:gd name="connsiteY2" fmla="*/ 840510 h 4091709"/>
              <a:gd name="connsiteX3" fmla="*/ 6954981 w 7111786"/>
              <a:gd name="connsiteY3" fmla="*/ 9237 h 4091709"/>
              <a:gd name="connsiteX4" fmla="*/ 0 w 7111786"/>
              <a:gd name="connsiteY4" fmla="*/ 0 h 4091709"/>
              <a:gd name="connsiteX0" fmla="*/ 0 w 7389283"/>
              <a:gd name="connsiteY0" fmla="*/ 0 h 4091709"/>
              <a:gd name="connsiteX1" fmla="*/ 9235 w 7389283"/>
              <a:gd name="connsiteY1" fmla="*/ 4091709 h 4091709"/>
              <a:gd name="connsiteX2" fmla="*/ 7389091 w 7389283"/>
              <a:gd name="connsiteY2" fmla="*/ 785091 h 4091709"/>
              <a:gd name="connsiteX3" fmla="*/ 6954981 w 7389283"/>
              <a:gd name="connsiteY3" fmla="*/ 9237 h 4091709"/>
              <a:gd name="connsiteX4" fmla="*/ 0 w 7389283"/>
              <a:gd name="connsiteY4" fmla="*/ 0 h 4091709"/>
              <a:gd name="connsiteX0" fmla="*/ 0 w 7389172"/>
              <a:gd name="connsiteY0" fmla="*/ 0 h 4091709"/>
              <a:gd name="connsiteX1" fmla="*/ 9235 w 7389172"/>
              <a:gd name="connsiteY1" fmla="*/ 4091709 h 4091709"/>
              <a:gd name="connsiteX2" fmla="*/ 7389091 w 7389172"/>
              <a:gd name="connsiteY2" fmla="*/ 785091 h 4091709"/>
              <a:gd name="connsiteX3" fmla="*/ 6954981 w 7389172"/>
              <a:gd name="connsiteY3" fmla="*/ 9237 h 4091709"/>
              <a:gd name="connsiteX4" fmla="*/ 0 w 7389172"/>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89219" h="4091709">
                <a:moveTo>
                  <a:pt x="0" y="0"/>
                </a:moveTo>
                <a:cubicBezTo>
                  <a:pt x="4618" y="631151"/>
                  <a:pt x="-1" y="3014133"/>
                  <a:pt x="9235" y="4091709"/>
                </a:cubicBezTo>
                <a:cubicBezTo>
                  <a:pt x="3245041" y="1407008"/>
                  <a:pt x="6072909" y="1102205"/>
                  <a:pt x="7389091" y="785091"/>
                </a:cubicBezTo>
                <a:cubicBezTo>
                  <a:pt x="7395249" y="794327"/>
                  <a:pt x="7179732" y="321734"/>
                  <a:pt x="6954981" y="9237"/>
                </a:cubicBezTo>
                <a:lnTo>
                  <a:pt x="0" y="0"/>
                </a:lnTo>
                <a:close/>
              </a:path>
            </a:pathLst>
          </a:custGeom>
          <a:solidFill>
            <a:srgbClr val="6CB6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9" name="Forme libre 8"/>
          <p:cNvSpPr/>
          <p:nvPr userDrawn="1"/>
        </p:nvSpPr>
        <p:spPr>
          <a:xfrm>
            <a:off x="7952509" y="-38792"/>
            <a:ext cx="1200727" cy="4978400"/>
          </a:xfrm>
          <a:custGeom>
            <a:avLst/>
            <a:gdLst>
              <a:gd name="connsiteX0" fmla="*/ 0 w 1200727"/>
              <a:gd name="connsiteY0" fmla="*/ 479046 h 5457446"/>
              <a:gd name="connsiteX1" fmla="*/ 1191491 w 1200727"/>
              <a:gd name="connsiteY1" fmla="*/ 479046 h 5457446"/>
              <a:gd name="connsiteX2" fmla="*/ 1200727 w 1200727"/>
              <a:gd name="connsiteY2" fmla="*/ 5457446 h 5457446"/>
              <a:gd name="connsiteX3" fmla="*/ 0 w 1200727"/>
              <a:gd name="connsiteY3" fmla="*/ 479046 h 5457446"/>
              <a:gd name="connsiteX0" fmla="*/ 0 w 1200727"/>
              <a:gd name="connsiteY0" fmla="*/ 186108 h 5164508"/>
              <a:gd name="connsiteX1" fmla="*/ 1191491 w 1200727"/>
              <a:gd name="connsiteY1" fmla="*/ 186108 h 5164508"/>
              <a:gd name="connsiteX2" fmla="*/ 1200727 w 1200727"/>
              <a:gd name="connsiteY2" fmla="*/ 5164508 h 5164508"/>
              <a:gd name="connsiteX3" fmla="*/ 0 w 1200727"/>
              <a:gd name="connsiteY3" fmla="*/ 186108 h 5164508"/>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Lst>
            <a:ahLst/>
            <a:cxnLst>
              <a:cxn ang="0">
                <a:pos x="connsiteX0" y="connsiteY0"/>
              </a:cxn>
              <a:cxn ang="0">
                <a:pos x="connsiteX1" y="connsiteY1"/>
              </a:cxn>
              <a:cxn ang="0">
                <a:pos x="connsiteX2" y="connsiteY2"/>
              </a:cxn>
              <a:cxn ang="0">
                <a:pos x="connsiteX3" y="connsiteY3"/>
              </a:cxn>
            </a:cxnLst>
            <a:rect l="l" t="t" r="r" b="b"/>
            <a:pathLst>
              <a:path w="1200727" h="4978400">
                <a:moveTo>
                  <a:pt x="0" y="0"/>
                </a:moveTo>
                <a:lnTo>
                  <a:pt x="1191491" y="0"/>
                </a:lnTo>
                <a:cubicBezTo>
                  <a:pt x="1191491" y="0"/>
                  <a:pt x="1197648" y="3318933"/>
                  <a:pt x="1200727" y="4978400"/>
                </a:cubicBezTo>
                <a:cubicBezTo>
                  <a:pt x="1012921" y="3318933"/>
                  <a:pt x="862060" y="1853430"/>
                  <a:pt x="0" y="0"/>
                </a:cubicBezTo>
                <a:close/>
              </a:path>
            </a:pathLst>
          </a:custGeom>
          <a:solidFill>
            <a:srgbClr val="C6D6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4" name="Image 3" descr="Lg CNSA 2017 Q.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15517" y="5558450"/>
            <a:ext cx="1221413" cy="798246"/>
          </a:xfrm>
          <a:prstGeom prst="rect">
            <a:avLst/>
          </a:prstGeom>
        </p:spPr>
      </p:pic>
      <p:sp>
        <p:nvSpPr>
          <p:cNvPr id="5" name="Espace réservé du texte 2"/>
          <p:cNvSpPr>
            <a:spLocks noGrp="1"/>
          </p:cNvSpPr>
          <p:nvPr>
            <p:ph type="body" sz="quarter" idx="10"/>
          </p:nvPr>
        </p:nvSpPr>
        <p:spPr>
          <a:xfrm>
            <a:off x="2535221" y="2507615"/>
            <a:ext cx="5997592" cy="1639888"/>
          </a:xfrm>
          <a:prstGeom prst="rect">
            <a:avLst/>
          </a:prstGeom>
        </p:spPr>
        <p:txBody>
          <a:bodyPr lIns="0"/>
          <a:lstStyle>
            <a:lvl1pPr marL="0" indent="0">
              <a:buNone/>
              <a:defRPr sz="3600" b="1">
                <a:latin typeface="Arial" panose="020B0604020202020204" pitchFamily="34" charset="0"/>
                <a:cs typeface="Arial" panose="020B0604020202020204" pitchFamily="34" charset="0"/>
              </a:defRPr>
            </a:lvl1pPr>
            <a:lvl2pPr>
              <a:defRPr sz="36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600" b="1">
                <a:latin typeface="Arial" panose="020B0604020202020204" pitchFamily="34" charset="0"/>
                <a:cs typeface="Arial" panose="020B0604020202020204" pitchFamily="34" charset="0"/>
              </a:defRPr>
            </a:lvl4pPr>
            <a:lvl5pPr>
              <a:defRPr sz="3600" b="1">
                <a:latin typeface="Arial" panose="020B0604020202020204" pitchFamily="34" charset="0"/>
                <a:cs typeface="Arial" panose="020B0604020202020204" pitchFamily="34" charset="0"/>
              </a:defRPr>
            </a:lvl5pPr>
          </a:lstStyle>
          <a:p>
            <a:pPr lvl="0"/>
            <a:r>
              <a:rPr lang="fr-FR" dirty="0"/>
              <a:t>Modifier les styles du texte du masque</a:t>
            </a:r>
          </a:p>
        </p:txBody>
      </p:sp>
      <p:cxnSp>
        <p:nvCxnSpPr>
          <p:cNvPr id="6" name="Connecteur droit 5"/>
          <p:cNvCxnSpPr/>
          <p:nvPr userDrawn="1"/>
        </p:nvCxnSpPr>
        <p:spPr>
          <a:xfrm>
            <a:off x="2540974" y="3857602"/>
            <a:ext cx="642784" cy="0"/>
          </a:xfrm>
          <a:prstGeom prst="line">
            <a:avLst/>
          </a:prstGeom>
          <a:ln w="76200" cmpd="sng">
            <a:solidFill>
              <a:srgbClr val="C6D63F"/>
            </a:solidFill>
          </a:ln>
          <a:effectLst/>
        </p:spPr>
        <p:style>
          <a:lnRef idx="2">
            <a:schemeClr val="accent1"/>
          </a:lnRef>
          <a:fillRef idx="0">
            <a:schemeClr val="accent1"/>
          </a:fillRef>
          <a:effectRef idx="1">
            <a:schemeClr val="accent1"/>
          </a:effectRef>
          <a:fontRef idx="minor">
            <a:schemeClr val="tx1"/>
          </a:fontRef>
        </p:style>
      </p:cxnSp>
      <p:sp>
        <p:nvSpPr>
          <p:cNvPr id="7" name="Espace réservé du texte 10"/>
          <p:cNvSpPr>
            <a:spLocks noGrp="1"/>
          </p:cNvSpPr>
          <p:nvPr>
            <p:ph type="body" sz="quarter" idx="11" hasCustomPrompt="1"/>
          </p:nvPr>
        </p:nvSpPr>
        <p:spPr>
          <a:xfrm>
            <a:off x="2535237" y="4156790"/>
            <a:ext cx="5997576" cy="801687"/>
          </a:xfrm>
          <a:prstGeom prst="rect">
            <a:avLst/>
          </a:prstGeom>
        </p:spPr>
        <p:txBody>
          <a:bodyPr lIns="0"/>
          <a:lstStyle>
            <a:lvl1pPr marL="0" indent="0">
              <a:buNone/>
              <a:defRPr sz="20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fr-FR" dirty="0"/>
              <a:t>Sous-titre / date</a:t>
            </a:r>
          </a:p>
        </p:txBody>
      </p:sp>
    </p:spTree>
    <p:extLst>
      <p:ext uri="{BB962C8B-B14F-4D97-AF65-F5344CB8AC3E}">
        <p14:creationId xmlns:p14="http://schemas.microsoft.com/office/powerpoint/2010/main" val="17231994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Dernière page">
    <p:spTree>
      <p:nvGrpSpPr>
        <p:cNvPr id="1" name=""/>
        <p:cNvGrpSpPr/>
        <p:nvPr/>
      </p:nvGrpSpPr>
      <p:grpSpPr>
        <a:xfrm>
          <a:off x="0" y="0"/>
          <a:ext cx="0" cy="0"/>
          <a:chOff x="0" y="0"/>
          <a:chExt cx="0" cy="0"/>
        </a:xfrm>
      </p:grpSpPr>
      <p:sp>
        <p:nvSpPr>
          <p:cNvPr id="12" name="Forme libre 11"/>
          <p:cNvSpPr/>
          <p:nvPr userDrawn="1"/>
        </p:nvSpPr>
        <p:spPr>
          <a:xfrm>
            <a:off x="-64655" y="-27708"/>
            <a:ext cx="7389219" cy="4091709"/>
          </a:xfrm>
          <a:custGeom>
            <a:avLst/>
            <a:gdLst>
              <a:gd name="connsiteX0" fmla="*/ 489584 w 7808954"/>
              <a:gd name="connsiteY0" fmla="*/ 357692 h 3590419"/>
              <a:gd name="connsiteX1" fmla="*/ 517293 w 7808954"/>
              <a:gd name="connsiteY1" fmla="*/ 3590419 h 3590419"/>
              <a:gd name="connsiteX2" fmla="*/ 7592348 w 7808954"/>
              <a:gd name="connsiteY2" fmla="*/ 856456 h 3590419"/>
              <a:gd name="connsiteX3" fmla="*/ 7195184 w 7808954"/>
              <a:gd name="connsiteY3" fmla="*/ 136019 h 3590419"/>
              <a:gd name="connsiteX4" fmla="*/ 489584 w 7808954"/>
              <a:gd name="connsiteY4" fmla="*/ 357692 h 3590419"/>
              <a:gd name="connsiteX0" fmla="*/ 12 w 7319382"/>
              <a:gd name="connsiteY0" fmla="*/ 643083 h 3875810"/>
              <a:gd name="connsiteX1" fmla="*/ 27721 w 7319382"/>
              <a:gd name="connsiteY1" fmla="*/ 3875810 h 3875810"/>
              <a:gd name="connsiteX2" fmla="*/ 7102776 w 7319382"/>
              <a:gd name="connsiteY2" fmla="*/ 1141847 h 3875810"/>
              <a:gd name="connsiteX3" fmla="*/ 6705612 w 7319382"/>
              <a:gd name="connsiteY3" fmla="*/ 421410 h 3875810"/>
              <a:gd name="connsiteX4" fmla="*/ 12 w 7319382"/>
              <a:gd name="connsiteY4" fmla="*/ 643083 h 3875810"/>
              <a:gd name="connsiteX0" fmla="*/ 0 w 7319370"/>
              <a:gd name="connsiteY0" fmla="*/ 235842 h 3468569"/>
              <a:gd name="connsiteX1" fmla="*/ 27709 w 7319370"/>
              <a:gd name="connsiteY1" fmla="*/ 3468569 h 3468569"/>
              <a:gd name="connsiteX2" fmla="*/ 7102764 w 7319370"/>
              <a:gd name="connsiteY2" fmla="*/ 734606 h 3468569"/>
              <a:gd name="connsiteX3" fmla="*/ 6705600 w 7319370"/>
              <a:gd name="connsiteY3" fmla="*/ 14169 h 3468569"/>
              <a:gd name="connsiteX4" fmla="*/ 0 w 7319370"/>
              <a:gd name="connsiteY4" fmla="*/ 235842 h 3468569"/>
              <a:gd name="connsiteX0" fmla="*/ 0 w 7319370"/>
              <a:gd name="connsiteY0" fmla="*/ 221673 h 3454400"/>
              <a:gd name="connsiteX1" fmla="*/ 27709 w 7319370"/>
              <a:gd name="connsiteY1" fmla="*/ 3454400 h 3454400"/>
              <a:gd name="connsiteX2" fmla="*/ 7102764 w 7319370"/>
              <a:gd name="connsiteY2" fmla="*/ 720437 h 3454400"/>
              <a:gd name="connsiteX3" fmla="*/ 6705600 w 7319370"/>
              <a:gd name="connsiteY3" fmla="*/ 0 h 3454400"/>
              <a:gd name="connsiteX4" fmla="*/ 0 w 7319370"/>
              <a:gd name="connsiteY4" fmla="*/ 221673 h 3454400"/>
              <a:gd name="connsiteX0" fmla="*/ 0 w 7102764"/>
              <a:gd name="connsiteY0" fmla="*/ 221673 h 3454400"/>
              <a:gd name="connsiteX1" fmla="*/ 27709 w 7102764"/>
              <a:gd name="connsiteY1" fmla="*/ 3454400 h 3454400"/>
              <a:gd name="connsiteX2" fmla="*/ 7102764 w 7102764"/>
              <a:gd name="connsiteY2" fmla="*/ 720437 h 3454400"/>
              <a:gd name="connsiteX3" fmla="*/ 6705600 w 7102764"/>
              <a:gd name="connsiteY3" fmla="*/ 0 h 3454400"/>
              <a:gd name="connsiteX4" fmla="*/ 0 w 7102764"/>
              <a:gd name="connsiteY4" fmla="*/ 221673 h 3454400"/>
              <a:gd name="connsiteX0" fmla="*/ 0 w 7103018"/>
              <a:gd name="connsiteY0" fmla="*/ 221673 h 3454400"/>
              <a:gd name="connsiteX1" fmla="*/ 27709 w 7103018"/>
              <a:gd name="connsiteY1" fmla="*/ 3454400 h 3454400"/>
              <a:gd name="connsiteX2" fmla="*/ 7102764 w 7103018"/>
              <a:gd name="connsiteY2" fmla="*/ 720437 h 3454400"/>
              <a:gd name="connsiteX3" fmla="*/ 6705600 w 7103018"/>
              <a:gd name="connsiteY3" fmla="*/ 0 h 3454400"/>
              <a:gd name="connsiteX4" fmla="*/ 0 w 7103018"/>
              <a:gd name="connsiteY4" fmla="*/ 221673 h 3454400"/>
              <a:gd name="connsiteX0" fmla="*/ 0 w 7398581"/>
              <a:gd name="connsiteY0" fmla="*/ 297 h 3537824"/>
              <a:gd name="connsiteX1" fmla="*/ 323272 w 7398581"/>
              <a:gd name="connsiteY1" fmla="*/ 3537824 h 3537824"/>
              <a:gd name="connsiteX2" fmla="*/ 7398327 w 7398581"/>
              <a:gd name="connsiteY2" fmla="*/ 803861 h 3537824"/>
              <a:gd name="connsiteX3" fmla="*/ 7001163 w 7398581"/>
              <a:gd name="connsiteY3" fmla="*/ 83424 h 3537824"/>
              <a:gd name="connsiteX4" fmla="*/ 0 w 7398581"/>
              <a:gd name="connsiteY4" fmla="*/ 297 h 3537824"/>
              <a:gd name="connsiteX0" fmla="*/ 0 w 7398581"/>
              <a:gd name="connsiteY0" fmla="*/ 297 h 4092006"/>
              <a:gd name="connsiteX1" fmla="*/ 9235 w 7398581"/>
              <a:gd name="connsiteY1" fmla="*/ 4092006 h 4092006"/>
              <a:gd name="connsiteX2" fmla="*/ 7398327 w 7398581"/>
              <a:gd name="connsiteY2" fmla="*/ 803861 h 4092006"/>
              <a:gd name="connsiteX3" fmla="*/ 7001163 w 7398581"/>
              <a:gd name="connsiteY3" fmla="*/ 83424 h 4092006"/>
              <a:gd name="connsiteX4" fmla="*/ 0 w 7398581"/>
              <a:gd name="connsiteY4" fmla="*/ 297 h 4092006"/>
              <a:gd name="connsiteX0" fmla="*/ 0 w 7398508"/>
              <a:gd name="connsiteY0" fmla="*/ 0 h 4091709"/>
              <a:gd name="connsiteX1" fmla="*/ 9235 w 7398508"/>
              <a:gd name="connsiteY1" fmla="*/ 4091709 h 4091709"/>
              <a:gd name="connsiteX2" fmla="*/ 7398327 w 7398508"/>
              <a:gd name="connsiteY2" fmla="*/ 803564 h 4091709"/>
              <a:gd name="connsiteX3" fmla="*/ 6954981 w 7398508"/>
              <a:gd name="connsiteY3" fmla="*/ 9237 h 4091709"/>
              <a:gd name="connsiteX4" fmla="*/ 0 w 7398508"/>
              <a:gd name="connsiteY4" fmla="*/ 0 h 4091709"/>
              <a:gd name="connsiteX0" fmla="*/ 0 w 7111786"/>
              <a:gd name="connsiteY0" fmla="*/ 0 h 4091709"/>
              <a:gd name="connsiteX1" fmla="*/ 9235 w 7111786"/>
              <a:gd name="connsiteY1" fmla="*/ 4091709 h 4091709"/>
              <a:gd name="connsiteX2" fmla="*/ 7028873 w 7111786"/>
              <a:gd name="connsiteY2" fmla="*/ 840510 h 4091709"/>
              <a:gd name="connsiteX3" fmla="*/ 6954981 w 7111786"/>
              <a:gd name="connsiteY3" fmla="*/ 9237 h 4091709"/>
              <a:gd name="connsiteX4" fmla="*/ 0 w 7111786"/>
              <a:gd name="connsiteY4" fmla="*/ 0 h 4091709"/>
              <a:gd name="connsiteX0" fmla="*/ 0 w 7389283"/>
              <a:gd name="connsiteY0" fmla="*/ 0 h 4091709"/>
              <a:gd name="connsiteX1" fmla="*/ 9235 w 7389283"/>
              <a:gd name="connsiteY1" fmla="*/ 4091709 h 4091709"/>
              <a:gd name="connsiteX2" fmla="*/ 7389091 w 7389283"/>
              <a:gd name="connsiteY2" fmla="*/ 785091 h 4091709"/>
              <a:gd name="connsiteX3" fmla="*/ 6954981 w 7389283"/>
              <a:gd name="connsiteY3" fmla="*/ 9237 h 4091709"/>
              <a:gd name="connsiteX4" fmla="*/ 0 w 7389283"/>
              <a:gd name="connsiteY4" fmla="*/ 0 h 4091709"/>
              <a:gd name="connsiteX0" fmla="*/ 0 w 7389172"/>
              <a:gd name="connsiteY0" fmla="*/ 0 h 4091709"/>
              <a:gd name="connsiteX1" fmla="*/ 9235 w 7389172"/>
              <a:gd name="connsiteY1" fmla="*/ 4091709 h 4091709"/>
              <a:gd name="connsiteX2" fmla="*/ 7389091 w 7389172"/>
              <a:gd name="connsiteY2" fmla="*/ 785091 h 4091709"/>
              <a:gd name="connsiteX3" fmla="*/ 6954981 w 7389172"/>
              <a:gd name="connsiteY3" fmla="*/ 9237 h 4091709"/>
              <a:gd name="connsiteX4" fmla="*/ 0 w 7389172"/>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89219" h="4091709">
                <a:moveTo>
                  <a:pt x="0" y="0"/>
                </a:moveTo>
                <a:cubicBezTo>
                  <a:pt x="4618" y="631151"/>
                  <a:pt x="-1" y="3014133"/>
                  <a:pt x="9235" y="4091709"/>
                </a:cubicBezTo>
                <a:cubicBezTo>
                  <a:pt x="3245041" y="1407008"/>
                  <a:pt x="6072909" y="1102205"/>
                  <a:pt x="7389091" y="785091"/>
                </a:cubicBezTo>
                <a:cubicBezTo>
                  <a:pt x="7395249" y="794327"/>
                  <a:pt x="7179732" y="321734"/>
                  <a:pt x="6954981" y="9237"/>
                </a:cubicBezTo>
                <a:lnTo>
                  <a:pt x="0" y="0"/>
                </a:lnTo>
                <a:close/>
              </a:path>
            </a:pathLst>
          </a:custGeom>
          <a:solidFill>
            <a:srgbClr val="6CB6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3" name="Forme libre 12"/>
          <p:cNvSpPr/>
          <p:nvPr userDrawn="1"/>
        </p:nvSpPr>
        <p:spPr>
          <a:xfrm>
            <a:off x="7952509" y="-18472"/>
            <a:ext cx="1200727" cy="4978400"/>
          </a:xfrm>
          <a:custGeom>
            <a:avLst/>
            <a:gdLst>
              <a:gd name="connsiteX0" fmla="*/ 0 w 1200727"/>
              <a:gd name="connsiteY0" fmla="*/ 479046 h 5457446"/>
              <a:gd name="connsiteX1" fmla="*/ 1191491 w 1200727"/>
              <a:gd name="connsiteY1" fmla="*/ 479046 h 5457446"/>
              <a:gd name="connsiteX2" fmla="*/ 1200727 w 1200727"/>
              <a:gd name="connsiteY2" fmla="*/ 5457446 h 5457446"/>
              <a:gd name="connsiteX3" fmla="*/ 0 w 1200727"/>
              <a:gd name="connsiteY3" fmla="*/ 479046 h 5457446"/>
              <a:gd name="connsiteX0" fmla="*/ 0 w 1200727"/>
              <a:gd name="connsiteY0" fmla="*/ 186108 h 5164508"/>
              <a:gd name="connsiteX1" fmla="*/ 1191491 w 1200727"/>
              <a:gd name="connsiteY1" fmla="*/ 186108 h 5164508"/>
              <a:gd name="connsiteX2" fmla="*/ 1200727 w 1200727"/>
              <a:gd name="connsiteY2" fmla="*/ 5164508 h 5164508"/>
              <a:gd name="connsiteX3" fmla="*/ 0 w 1200727"/>
              <a:gd name="connsiteY3" fmla="*/ 186108 h 5164508"/>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Lst>
            <a:ahLst/>
            <a:cxnLst>
              <a:cxn ang="0">
                <a:pos x="connsiteX0" y="connsiteY0"/>
              </a:cxn>
              <a:cxn ang="0">
                <a:pos x="connsiteX1" y="connsiteY1"/>
              </a:cxn>
              <a:cxn ang="0">
                <a:pos x="connsiteX2" y="connsiteY2"/>
              </a:cxn>
              <a:cxn ang="0">
                <a:pos x="connsiteX3" y="connsiteY3"/>
              </a:cxn>
            </a:cxnLst>
            <a:rect l="l" t="t" r="r" b="b"/>
            <a:pathLst>
              <a:path w="1200727" h="4978400">
                <a:moveTo>
                  <a:pt x="0" y="0"/>
                </a:moveTo>
                <a:lnTo>
                  <a:pt x="1191491" y="0"/>
                </a:lnTo>
                <a:cubicBezTo>
                  <a:pt x="1191491" y="0"/>
                  <a:pt x="1197648" y="3318933"/>
                  <a:pt x="1200727" y="4978400"/>
                </a:cubicBezTo>
                <a:cubicBezTo>
                  <a:pt x="1012921" y="3318933"/>
                  <a:pt x="862060" y="1853430"/>
                  <a:pt x="0" y="0"/>
                </a:cubicBezTo>
                <a:close/>
              </a:path>
            </a:pathLst>
          </a:custGeom>
          <a:solidFill>
            <a:srgbClr val="C6D6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8" name="Image 7" descr="Lg CNSA 2017 Q.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5008" y="3973493"/>
            <a:ext cx="1307234" cy="854333"/>
          </a:xfrm>
          <a:prstGeom prst="rect">
            <a:avLst/>
          </a:prstGeom>
        </p:spPr>
      </p:pic>
      <p:grpSp>
        <p:nvGrpSpPr>
          <p:cNvPr id="9" name="Groupe 8"/>
          <p:cNvGrpSpPr/>
          <p:nvPr userDrawn="1"/>
        </p:nvGrpSpPr>
        <p:grpSpPr>
          <a:xfrm>
            <a:off x="2948652" y="5000258"/>
            <a:ext cx="5584161" cy="1385321"/>
            <a:chOff x="2081045" y="5000258"/>
            <a:chExt cx="5584161" cy="1385321"/>
          </a:xfrm>
        </p:grpSpPr>
        <p:pic>
          <p:nvPicPr>
            <p:cNvPr id="10" name="Image 9" descr="TWITTE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7980" y="5790068"/>
              <a:ext cx="255306" cy="214007"/>
            </a:xfrm>
            <a:prstGeom prst="rect">
              <a:avLst/>
            </a:prstGeom>
          </p:spPr>
        </p:pic>
        <p:sp>
          <p:nvSpPr>
            <p:cNvPr id="11" name="Espace réservé du texte 2"/>
            <p:cNvSpPr txBox="1">
              <a:spLocks/>
            </p:cNvSpPr>
            <p:nvPr/>
          </p:nvSpPr>
          <p:spPr>
            <a:xfrm>
              <a:off x="2081045" y="5000258"/>
              <a:ext cx="5584161" cy="1385321"/>
            </a:xfrm>
            <a:prstGeom prst="rect">
              <a:avLst/>
            </a:prstGeom>
          </p:spPr>
          <p:txBody>
            <a:bodyPr vert="horz" lIns="0" tIns="0" rIns="0" bIns="0" rtlCol="0">
              <a:normAutofit/>
            </a:bodyPr>
            <a:lstStyle>
              <a:lvl1pPr marL="0" indent="0" algn="ctr" defTabSz="457200" rtl="0" eaLnBrk="1" latinLnBrk="0" hangingPunct="1">
                <a:lnSpc>
                  <a:spcPct val="80000"/>
                </a:lnSpc>
                <a:spcBef>
                  <a:spcPct val="0"/>
                </a:spcBef>
                <a:buNone/>
                <a:defRPr sz="4400" b="1" kern="1200">
                  <a:solidFill>
                    <a:schemeClr val="tx1"/>
                  </a:solidFill>
                  <a:latin typeface="Arial"/>
                  <a:ea typeface="+mj-ea"/>
                  <a:cs typeface="Arial"/>
                </a:defRPr>
              </a:lvl1pPr>
              <a:lvl2pPr marL="457200" indent="0">
                <a:buNone/>
                <a:defRPr sz="1600" b="0">
                  <a:latin typeface="Arial"/>
                  <a:cs typeface="Arial"/>
                </a:defRPr>
              </a:lvl2pPr>
            </a:lstStyle>
            <a:p>
              <a:pPr algn="r">
                <a:lnSpc>
                  <a:spcPct val="130000"/>
                </a:lnSpc>
              </a:pPr>
              <a:r>
                <a:rPr lang="fr-FR" sz="1300" b="0" dirty="0"/>
                <a:t>66, avenue du Maine     </a:t>
              </a:r>
            </a:p>
            <a:p>
              <a:pPr algn="r">
                <a:lnSpc>
                  <a:spcPct val="130000"/>
                </a:lnSpc>
              </a:pPr>
              <a:r>
                <a:rPr lang="fr-FR" sz="1300" b="0" dirty="0"/>
                <a:t>75682 Paris cedex 14</a:t>
              </a:r>
              <a:endParaRPr lang="fr-FR" sz="1300" b="0" u="sng" dirty="0"/>
            </a:p>
            <a:p>
              <a:pPr algn="r">
                <a:lnSpc>
                  <a:spcPct val="130000"/>
                </a:lnSpc>
              </a:pPr>
              <a:r>
                <a:rPr lang="fr-FR" sz="1300" b="0" u="sng" dirty="0">
                  <a:hlinkClick r:id="rId4"/>
                </a:rPr>
                <a:t>www.cnsa.fr</a:t>
              </a:r>
              <a:endParaRPr lang="fr-FR" sz="1300" b="0" u="sng" dirty="0"/>
            </a:p>
            <a:p>
              <a:pPr algn="r">
                <a:lnSpc>
                  <a:spcPct val="130000"/>
                </a:lnSpc>
              </a:pPr>
              <a:r>
                <a:rPr lang="fr-FR" sz="1300" b="0" u="sng" dirty="0">
                  <a:hlinkClick r:id="rId5"/>
                </a:rPr>
                <a:t>@</a:t>
              </a:r>
              <a:r>
                <a:rPr lang="fr-FR" sz="1300" b="0" u="sng" dirty="0" err="1">
                  <a:hlinkClick r:id="rId5"/>
                </a:rPr>
                <a:t>CNSA_actu</a:t>
              </a:r>
              <a:endParaRPr lang="fr-FR" sz="1300" b="0" dirty="0"/>
            </a:p>
            <a:p>
              <a:pPr algn="r">
                <a:lnSpc>
                  <a:spcPct val="130000"/>
                </a:lnSpc>
              </a:pPr>
              <a:r>
                <a:rPr lang="fr-FR" sz="1300" b="0" u="sng" dirty="0">
                  <a:hlinkClick r:id="rId6"/>
                </a:rPr>
                <a:t>http://www.pour-les-personnes-agees.gouv.fr</a:t>
              </a:r>
              <a:endParaRPr lang="fr-FR" sz="1300" b="0" dirty="0"/>
            </a:p>
          </p:txBody>
        </p:sp>
      </p:grpSp>
    </p:spTree>
    <p:extLst>
      <p:ext uri="{BB962C8B-B14F-4D97-AF65-F5344CB8AC3E}">
        <p14:creationId xmlns:p14="http://schemas.microsoft.com/office/powerpoint/2010/main" val="4239738348"/>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5375"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Modifiez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p:txBody>
          <a:bodyPr/>
          <a:lstStyle/>
          <a:p>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242190C-1718-4DF4-AE65-993259183895}" type="slidenum">
              <a:rPr lang="fr-FR" smtClean="0"/>
              <a:t>‹N°›</a:t>
            </a:fld>
            <a:endParaRPr lang="fr-FR"/>
          </a:p>
        </p:txBody>
      </p:sp>
    </p:spTree>
    <p:extLst>
      <p:ext uri="{BB962C8B-B14F-4D97-AF65-F5344CB8AC3E}">
        <p14:creationId xmlns:p14="http://schemas.microsoft.com/office/powerpoint/2010/main" val="3957692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242190C-1718-4DF4-AE65-993259183895}" type="slidenum">
              <a:rPr lang="fr-FR" smtClean="0"/>
              <a:t>‹N°›</a:t>
            </a:fld>
            <a:endParaRPr lang="fr-FR"/>
          </a:p>
        </p:txBody>
      </p:sp>
    </p:spTree>
    <p:extLst>
      <p:ext uri="{BB962C8B-B14F-4D97-AF65-F5344CB8AC3E}">
        <p14:creationId xmlns:p14="http://schemas.microsoft.com/office/powerpoint/2010/main" val="32303536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242190C-1718-4DF4-AE65-993259183895}" type="slidenum">
              <a:rPr lang="fr-FR" smtClean="0"/>
              <a:t>‹N°›</a:t>
            </a:fld>
            <a:endParaRPr lang="fr-FR"/>
          </a:p>
        </p:txBody>
      </p:sp>
    </p:spTree>
    <p:extLst>
      <p:ext uri="{BB962C8B-B14F-4D97-AF65-F5344CB8AC3E}">
        <p14:creationId xmlns:p14="http://schemas.microsoft.com/office/powerpoint/2010/main" val="20166613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242190C-1718-4DF4-AE65-993259183895}" type="slidenum">
              <a:rPr lang="fr-FR" smtClean="0"/>
              <a:t>‹N°›</a:t>
            </a:fld>
            <a:endParaRPr lang="fr-FR"/>
          </a:p>
        </p:txBody>
      </p:sp>
    </p:spTree>
    <p:extLst>
      <p:ext uri="{BB962C8B-B14F-4D97-AF65-F5344CB8AC3E}">
        <p14:creationId xmlns:p14="http://schemas.microsoft.com/office/powerpoint/2010/main" val="18052431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9242190C-1718-4DF4-AE65-993259183895}" type="slidenum">
              <a:rPr lang="fr-FR" smtClean="0"/>
              <a:t>‹N°›</a:t>
            </a:fld>
            <a:endParaRPr lang="fr-FR"/>
          </a:p>
        </p:txBody>
      </p:sp>
    </p:spTree>
    <p:extLst>
      <p:ext uri="{BB962C8B-B14F-4D97-AF65-F5344CB8AC3E}">
        <p14:creationId xmlns:p14="http://schemas.microsoft.com/office/powerpoint/2010/main" val="27625563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9242190C-1718-4DF4-AE65-993259183895}" type="slidenum">
              <a:rPr lang="fr-FR" smtClean="0"/>
              <a:t>‹N°›</a:t>
            </a:fld>
            <a:endParaRPr lang="fr-FR"/>
          </a:p>
        </p:txBody>
      </p:sp>
    </p:spTree>
    <p:extLst>
      <p:ext uri="{BB962C8B-B14F-4D97-AF65-F5344CB8AC3E}">
        <p14:creationId xmlns:p14="http://schemas.microsoft.com/office/powerpoint/2010/main" val="30304120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9242190C-1718-4DF4-AE65-993259183895}" type="slidenum">
              <a:rPr lang="fr-FR" smtClean="0"/>
              <a:t>‹N°›</a:t>
            </a:fld>
            <a:endParaRPr lang="fr-FR"/>
          </a:p>
        </p:txBody>
      </p:sp>
    </p:spTree>
    <p:extLst>
      <p:ext uri="{BB962C8B-B14F-4D97-AF65-F5344CB8AC3E}">
        <p14:creationId xmlns:p14="http://schemas.microsoft.com/office/powerpoint/2010/main" val="31772743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242190C-1718-4DF4-AE65-993259183895}" type="slidenum">
              <a:rPr lang="fr-FR" smtClean="0"/>
              <a:t>‹N°›</a:t>
            </a:fld>
            <a:endParaRPr lang="fr-FR"/>
          </a:p>
        </p:txBody>
      </p:sp>
    </p:spTree>
    <p:extLst>
      <p:ext uri="{BB962C8B-B14F-4D97-AF65-F5344CB8AC3E}">
        <p14:creationId xmlns:p14="http://schemas.microsoft.com/office/powerpoint/2010/main" val="27713061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242190C-1718-4DF4-AE65-993259183895}" type="slidenum">
              <a:rPr lang="fr-FR" smtClean="0"/>
              <a:t>‹N°›</a:t>
            </a:fld>
            <a:endParaRPr lang="fr-FR"/>
          </a:p>
        </p:txBody>
      </p:sp>
    </p:spTree>
    <p:extLst>
      <p:ext uri="{BB962C8B-B14F-4D97-AF65-F5344CB8AC3E}">
        <p14:creationId xmlns:p14="http://schemas.microsoft.com/office/powerpoint/2010/main" val="2240509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ercalaire">
    <p:spTree>
      <p:nvGrpSpPr>
        <p:cNvPr id="1" name=""/>
        <p:cNvGrpSpPr/>
        <p:nvPr/>
      </p:nvGrpSpPr>
      <p:grpSpPr>
        <a:xfrm>
          <a:off x="0" y="0"/>
          <a:ext cx="0" cy="0"/>
          <a:chOff x="0" y="0"/>
          <a:chExt cx="0" cy="0"/>
        </a:xfrm>
      </p:grpSpPr>
      <p:sp>
        <p:nvSpPr>
          <p:cNvPr id="9" name="Forme libre 8"/>
          <p:cNvSpPr/>
          <p:nvPr userDrawn="1"/>
        </p:nvSpPr>
        <p:spPr>
          <a:xfrm rot="5400000" flipV="1">
            <a:off x="2092036" y="3482109"/>
            <a:ext cx="2078181" cy="4710547"/>
          </a:xfrm>
          <a:custGeom>
            <a:avLst/>
            <a:gdLst>
              <a:gd name="connsiteX0" fmla="*/ 0 w 1200727"/>
              <a:gd name="connsiteY0" fmla="*/ 479046 h 5457446"/>
              <a:gd name="connsiteX1" fmla="*/ 1191491 w 1200727"/>
              <a:gd name="connsiteY1" fmla="*/ 479046 h 5457446"/>
              <a:gd name="connsiteX2" fmla="*/ 1200727 w 1200727"/>
              <a:gd name="connsiteY2" fmla="*/ 5457446 h 5457446"/>
              <a:gd name="connsiteX3" fmla="*/ 0 w 1200727"/>
              <a:gd name="connsiteY3" fmla="*/ 479046 h 5457446"/>
              <a:gd name="connsiteX0" fmla="*/ 0 w 1200727"/>
              <a:gd name="connsiteY0" fmla="*/ 186108 h 5164508"/>
              <a:gd name="connsiteX1" fmla="*/ 1191491 w 1200727"/>
              <a:gd name="connsiteY1" fmla="*/ 186108 h 5164508"/>
              <a:gd name="connsiteX2" fmla="*/ 1200727 w 1200727"/>
              <a:gd name="connsiteY2" fmla="*/ 5164508 h 5164508"/>
              <a:gd name="connsiteX3" fmla="*/ 0 w 1200727"/>
              <a:gd name="connsiteY3" fmla="*/ 186108 h 5164508"/>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2078181"/>
              <a:gd name="connsiteY0" fmla="*/ 449031 h 4978400"/>
              <a:gd name="connsiteX1" fmla="*/ 2068945 w 2078181"/>
              <a:gd name="connsiteY1" fmla="*/ 0 h 4978400"/>
              <a:gd name="connsiteX2" fmla="*/ 2078181 w 2078181"/>
              <a:gd name="connsiteY2" fmla="*/ 4978400 h 4978400"/>
              <a:gd name="connsiteX3" fmla="*/ 0 w 2078181"/>
              <a:gd name="connsiteY3" fmla="*/ 449031 h 4978400"/>
              <a:gd name="connsiteX0" fmla="*/ 0 w 2078181"/>
              <a:gd name="connsiteY0" fmla="*/ 449031 h 4978400"/>
              <a:gd name="connsiteX1" fmla="*/ 2068945 w 2078181"/>
              <a:gd name="connsiteY1" fmla="*/ 0 h 4978400"/>
              <a:gd name="connsiteX2" fmla="*/ 2078181 w 2078181"/>
              <a:gd name="connsiteY2" fmla="*/ 4978400 h 4978400"/>
              <a:gd name="connsiteX3" fmla="*/ 0 w 2078181"/>
              <a:gd name="connsiteY3" fmla="*/ 449031 h 4978400"/>
              <a:gd name="connsiteX0" fmla="*/ 0 w 2078181"/>
              <a:gd name="connsiteY0" fmla="*/ 449031 h 4978400"/>
              <a:gd name="connsiteX1" fmla="*/ 2068945 w 2078181"/>
              <a:gd name="connsiteY1" fmla="*/ 0 h 4978400"/>
              <a:gd name="connsiteX2" fmla="*/ 2078181 w 2078181"/>
              <a:gd name="connsiteY2" fmla="*/ 4978400 h 4978400"/>
              <a:gd name="connsiteX3" fmla="*/ 0 w 2078181"/>
              <a:gd name="connsiteY3" fmla="*/ 449031 h 4978400"/>
              <a:gd name="connsiteX0" fmla="*/ 0 w 2078181"/>
              <a:gd name="connsiteY0" fmla="*/ 449031 h 4978400"/>
              <a:gd name="connsiteX1" fmla="*/ 2068945 w 2078181"/>
              <a:gd name="connsiteY1" fmla="*/ 0 h 4978400"/>
              <a:gd name="connsiteX2" fmla="*/ 2078181 w 2078181"/>
              <a:gd name="connsiteY2" fmla="*/ 4978400 h 4978400"/>
              <a:gd name="connsiteX3" fmla="*/ 0 w 2078181"/>
              <a:gd name="connsiteY3" fmla="*/ 449031 h 4978400"/>
              <a:gd name="connsiteX0" fmla="*/ 0 w 2078181"/>
              <a:gd name="connsiteY0" fmla="*/ 449031 h 4978400"/>
              <a:gd name="connsiteX1" fmla="*/ 2068945 w 2078181"/>
              <a:gd name="connsiteY1" fmla="*/ 0 h 4978400"/>
              <a:gd name="connsiteX2" fmla="*/ 2078181 w 2078181"/>
              <a:gd name="connsiteY2" fmla="*/ 4978400 h 4978400"/>
              <a:gd name="connsiteX3" fmla="*/ 0 w 2078181"/>
              <a:gd name="connsiteY3" fmla="*/ 449031 h 4978400"/>
              <a:gd name="connsiteX0" fmla="*/ 0 w 2078181"/>
              <a:gd name="connsiteY0" fmla="*/ 449031 h 4978400"/>
              <a:gd name="connsiteX1" fmla="*/ 2068945 w 2078181"/>
              <a:gd name="connsiteY1" fmla="*/ 0 h 4978400"/>
              <a:gd name="connsiteX2" fmla="*/ 2078181 w 2078181"/>
              <a:gd name="connsiteY2" fmla="*/ 4978400 h 4978400"/>
              <a:gd name="connsiteX3" fmla="*/ 0 w 2078181"/>
              <a:gd name="connsiteY3" fmla="*/ 449031 h 4978400"/>
            </a:gdLst>
            <a:ahLst/>
            <a:cxnLst>
              <a:cxn ang="0">
                <a:pos x="connsiteX0" y="connsiteY0"/>
              </a:cxn>
              <a:cxn ang="0">
                <a:pos x="connsiteX1" y="connsiteY1"/>
              </a:cxn>
              <a:cxn ang="0">
                <a:pos x="connsiteX2" y="connsiteY2"/>
              </a:cxn>
              <a:cxn ang="0">
                <a:pos x="connsiteX3" y="connsiteY3"/>
              </a:cxn>
            </a:cxnLst>
            <a:rect l="l" t="t" r="r" b="b"/>
            <a:pathLst>
              <a:path w="2078181" h="4978400">
                <a:moveTo>
                  <a:pt x="0" y="449031"/>
                </a:moveTo>
                <a:cubicBezTo>
                  <a:pt x="837430" y="94362"/>
                  <a:pt x="1416243" y="32538"/>
                  <a:pt x="2068945" y="0"/>
                </a:cubicBezTo>
                <a:cubicBezTo>
                  <a:pt x="2068945" y="0"/>
                  <a:pt x="2075102" y="3318933"/>
                  <a:pt x="2078181" y="4978400"/>
                </a:cubicBezTo>
                <a:cubicBezTo>
                  <a:pt x="1677939" y="3299410"/>
                  <a:pt x="1046787" y="1794860"/>
                  <a:pt x="0" y="449031"/>
                </a:cubicBezTo>
                <a:close/>
              </a:path>
            </a:pathLst>
          </a:custGeom>
          <a:solidFill>
            <a:srgbClr val="6CB6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0" name="Forme libre 9"/>
          <p:cNvSpPr/>
          <p:nvPr userDrawn="1"/>
        </p:nvSpPr>
        <p:spPr>
          <a:xfrm>
            <a:off x="1" y="-2990"/>
            <a:ext cx="2857479" cy="6860990"/>
          </a:xfrm>
          <a:custGeom>
            <a:avLst/>
            <a:gdLst>
              <a:gd name="connsiteX0" fmla="*/ 489584 w 7808954"/>
              <a:gd name="connsiteY0" fmla="*/ 357692 h 3590419"/>
              <a:gd name="connsiteX1" fmla="*/ 517293 w 7808954"/>
              <a:gd name="connsiteY1" fmla="*/ 3590419 h 3590419"/>
              <a:gd name="connsiteX2" fmla="*/ 7592348 w 7808954"/>
              <a:gd name="connsiteY2" fmla="*/ 856456 h 3590419"/>
              <a:gd name="connsiteX3" fmla="*/ 7195184 w 7808954"/>
              <a:gd name="connsiteY3" fmla="*/ 136019 h 3590419"/>
              <a:gd name="connsiteX4" fmla="*/ 489584 w 7808954"/>
              <a:gd name="connsiteY4" fmla="*/ 357692 h 3590419"/>
              <a:gd name="connsiteX0" fmla="*/ 12 w 7319382"/>
              <a:gd name="connsiteY0" fmla="*/ 643083 h 3875810"/>
              <a:gd name="connsiteX1" fmla="*/ 27721 w 7319382"/>
              <a:gd name="connsiteY1" fmla="*/ 3875810 h 3875810"/>
              <a:gd name="connsiteX2" fmla="*/ 7102776 w 7319382"/>
              <a:gd name="connsiteY2" fmla="*/ 1141847 h 3875810"/>
              <a:gd name="connsiteX3" fmla="*/ 6705612 w 7319382"/>
              <a:gd name="connsiteY3" fmla="*/ 421410 h 3875810"/>
              <a:gd name="connsiteX4" fmla="*/ 12 w 7319382"/>
              <a:gd name="connsiteY4" fmla="*/ 643083 h 3875810"/>
              <a:gd name="connsiteX0" fmla="*/ 0 w 7319370"/>
              <a:gd name="connsiteY0" fmla="*/ 235842 h 3468569"/>
              <a:gd name="connsiteX1" fmla="*/ 27709 w 7319370"/>
              <a:gd name="connsiteY1" fmla="*/ 3468569 h 3468569"/>
              <a:gd name="connsiteX2" fmla="*/ 7102764 w 7319370"/>
              <a:gd name="connsiteY2" fmla="*/ 734606 h 3468569"/>
              <a:gd name="connsiteX3" fmla="*/ 6705600 w 7319370"/>
              <a:gd name="connsiteY3" fmla="*/ 14169 h 3468569"/>
              <a:gd name="connsiteX4" fmla="*/ 0 w 7319370"/>
              <a:gd name="connsiteY4" fmla="*/ 235842 h 3468569"/>
              <a:gd name="connsiteX0" fmla="*/ 0 w 7319370"/>
              <a:gd name="connsiteY0" fmla="*/ 221673 h 3454400"/>
              <a:gd name="connsiteX1" fmla="*/ 27709 w 7319370"/>
              <a:gd name="connsiteY1" fmla="*/ 3454400 h 3454400"/>
              <a:gd name="connsiteX2" fmla="*/ 7102764 w 7319370"/>
              <a:gd name="connsiteY2" fmla="*/ 720437 h 3454400"/>
              <a:gd name="connsiteX3" fmla="*/ 6705600 w 7319370"/>
              <a:gd name="connsiteY3" fmla="*/ 0 h 3454400"/>
              <a:gd name="connsiteX4" fmla="*/ 0 w 7319370"/>
              <a:gd name="connsiteY4" fmla="*/ 221673 h 3454400"/>
              <a:gd name="connsiteX0" fmla="*/ 0 w 7102764"/>
              <a:gd name="connsiteY0" fmla="*/ 221673 h 3454400"/>
              <a:gd name="connsiteX1" fmla="*/ 27709 w 7102764"/>
              <a:gd name="connsiteY1" fmla="*/ 3454400 h 3454400"/>
              <a:gd name="connsiteX2" fmla="*/ 7102764 w 7102764"/>
              <a:gd name="connsiteY2" fmla="*/ 720437 h 3454400"/>
              <a:gd name="connsiteX3" fmla="*/ 6705600 w 7102764"/>
              <a:gd name="connsiteY3" fmla="*/ 0 h 3454400"/>
              <a:gd name="connsiteX4" fmla="*/ 0 w 7102764"/>
              <a:gd name="connsiteY4" fmla="*/ 221673 h 3454400"/>
              <a:gd name="connsiteX0" fmla="*/ 0 w 7103018"/>
              <a:gd name="connsiteY0" fmla="*/ 221673 h 3454400"/>
              <a:gd name="connsiteX1" fmla="*/ 27709 w 7103018"/>
              <a:gd name="connsiteY1" fmla="*/ 3454400 h 3454400"/>
              <a:gd name="connsiteX2" fmla="*/ 7102764 w 7103018"/>
              <a:gd name="connsiteY2" fmla="*/ 720437 h 3454400"/>
              <a:gd name="connsiteX3" fmla="*/ 6705600 w 7103018"/>
              <a:gd name="connsiteY3" fmla="*/ 0 h 3454400"/>
              <a:gd name="connsiteX4" fmla="*/ 0 w 7103018"/>
              <a:gd name="connsiteY4" fmla="*/ 221673 h 3454400"/>
              <a:gd name="connsiteX0" fmla="*/ 0 w 7398581"/>
              <a:gd name="connsiteY0" fmla="*/ 297 h 3537824"/>
              <a:gd name="connsiteX1" fmla="*/ 323272 w 7398581"/>
              <a:gd name="connsiteY1" fmla="*/ 3537824 h 3537824"/>
              <a:gd name="connsiteX2" fmla="*/ 7398327 w 7398581"/>
              <a:gd name="connsiteY2" fmla="*/ 803861 h 3537824"/>
              <a:gd name="connsiteX3" fmla="*/ 7001163 w 7398581"/>
              <a:gd name="connsiteY3" fmla="*/ 83424 h 3537824"/>
              <a:gd name="connsiteX4" fmla="*/ 0 w 7398581"/>
              <a:gd name="connsiteY4" fmla="*/ 297 h 3537824"/>
              <a:gd name="connsiteX0" fmla="*/ 0 w 7398581"/>
              <a:gd name="connsiteY0" fmla="*/ 297 h 4092006"/>
              <a:gd name="connsiteX1" fmla="*/ 9235 w 7398581"/>
              <a:gd name="connsiteY1" fmla="*/ 4092006 h 4092006"/>
              <a:gd name="connsiteX2" fmla="*/ 7398327 w 7398581"/>
              <a:gd name="connsiteY2" fmla="*/ 803861 h 4092006"/>
              <a:gd name="connsiteX3" fmla="*/ 7001163 w 7398581"/>
              <a:gd name="connsiteY3" fmla="*/ 83424 h 4092006"/>
              <a:gd name="connsiteX4" fmla="*/ 0 w 7398581"/>
              <a:gd name="connsiteY4" fmla="*/ 297 h 4092006"/>
              <a:gd name="connsiteX0" fmla="*/ 0 w 7398508"/>
              <a:gd name="connsiteY0" fmla="*/ 0 h 4091709"/>
              <a:gd name="connsiteX1" fmla="*/ 9235 w 7398508"/>
              <a:gd name="connsiteY1" fmla="*/ 4091709 h 4091709"/>
              <a:gd name="connsiteX2" fmla="*/ 7398327 w 7398508"/>
              <a:gd name="connsiteY2" fmla="*/ 803564 h 4091709"/>
              <a:gd name="connsiteX3" fmla="*/ 6954981 w 7398508"/>
              <a:gd name="connsiteY3" fmla="*/ 9237 h 4091709"/>
              <a:gd name="connsiteX4" fmla="*/ 0 w 7398508"/>
              <a:gd name="connsiteY4" fmla="*/ 0 h 4091709"/>
              <a:gd name="connsiteX0" fmla="*/ 0 w 7111786"/>
              <a:gd name="connsiteY0" fmla="*/ 0 h 4091709"/>
              <a:gd name="connsiteX1" fmla="*/ 9235 w 7111786"/>
              <a:gd name="connsiteY1" fmla="*/ 4091709 h 4091709"/>
              <a:gd name="connsiteX2" fmla="*/ 7028873 w 7111786"/>
              <a:gd name="connsiteY2" fmla="*/ 840510 h 4091709"/>
              <a:gd name="connsiteX3" fmla="*/ 6954981 w 7111786"/>
              <a:gd name="connsiteY3" fmla="*/ 9237 h 4091709"/>
              <a:gd name="connsiteX4" fmla="*/ 0 w 7111786"/>
              <a:gd name="connsiteY4" fmla="*/ 0 h 4091709"/>
              <a:gd name="connsiteX0" fmla="*/ 0 w 7389283"/>
              <a:gd name="connsiteY0" fmla="*/ 0 h 4091709"/>
              <a:gd name="connsiteX1" fmla="*/ 9235 w 7389283"/>
              <a:gd name="connsiteY1" fmla="*/ 4091709 h 4091709"/>
              <a:gd name="connsiteX2" fmla="*/ 7389091 w 7389283"/>
              <a:gd name="connsiteY2" fmla="*/ 785091 h 4091709"/>
              <a:gd name="connsiteX3" fmla="*/ 6954981 w 7389283"/>
              <a:gd name="connsiteY3" fmla="*/ 9237 h 4091709"/>
              <a:gd name="connsiteX4" fmla="*/ 0 w 7389283"/>
              <a:gd name="connsiteY4" fmla="*/ 0 h 4091709"/>
              <a:gd name="connsiteX0" fmla="*/ 0 w 7389172"/>
              <a:gd name="connsiteY0" fmla="*/ 0 h 4091709"/>
              <a:gd name="connsiteX1" fmla="*/ 9235 w 7389172"/>
              <a:gd name="connsiteY1" fmla="*/ 4091709 h 4091709"/>
              <a:gd name="connsiteX2" fmla="*/ 7389091 w 7389172"/>
              <a:gd name="connsiteY2" fmla="*/ 785091 h 4091709"/>
              <a:gd name="connsiteX3" fmla="*/ 6954981 w 7389172"/>
              <a:gd name="connsiteY3" fmla="*/ 9237 h 4091709"/>
              <a:gd name="connsiteX4" fmla="*/ 0 w 7389172"/>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312746 w 7701965"/>
              <a:gd name="connsiteY0" fmla="*/ 0 h 4443665"/>
              <a:gd name="connsiteX1" fmla="*/ 321981 w 7701965"/>
              <a:gd name="connsiteY1" fmla="*/ 4091709 h 4443665"/>
              <a:gd name="connsiteX2" fmla="*/ 622617 w 7701965"/>
              <a:gd name="connsiteY2" fmla="*/ 3851993 h 4443665"/>
              <a:gd name="connsiteX3" fmla="*/ 7701837 w 7701965"/>
              <a:gd name="connsiteY3" fmla="*/ 785091 h 4443665"/>
              <a:gd name="connsiteX4" fmla="*/ 7267727 w 7701965"/>
              <a:gd name="connsiteY4" fmla="*/ 9237 h 4443665"/>
              <a:gd name="connsiteX5" fmla="*/ 312746 w 7701965"/>
              <a:gd name="connsiteY5" fmla="*/ 0 h 4443665"/>
              <a:gd name="connsiteX0" fmla="*/ 266268 w 7655487"/>
              <a:gd name="connsiteY0" fmla="*/ 0 h 4538472"/>
              <a:gd name="connsiteX1" fmla="*/ 275503 w 7655487"/>
              <a:gd name="connsiteY1" fmla="*/ 4091709 h 4538472"/>
              <a:gd name="connsiteX2" fmla="*/ 647648 w 7655487"/>
              <a:gd name="connsiteY2" fmla="*/ 4088954 h 4538472"/>
              <a:gd name="connsiteX3" fmla="*/ 7655359 w 7655487"/>
              <a:gd name="connsiteY3" fmla="*/ 785091 h 4538472"/>
              <a:gd name="connsiteX4" fmla="*/ 7221249 w 7655487"/>
              <a:gd name="connsiteY4" fmla="*/ 9237 h 4538472"/>
              <a:gd name="connsiteX5" fmla="*/ 266268 w 7655487"/>
              <a:gd name="connsiteY5" fmla="*/ 0 h 4538472"/>
              <a:gd name="connsiteX0" fmla="*/ 0 w 7389219"/>
              <a:gd name="connsiteY0" fmla="*/ 0 h 4377559"/>
              <a:gd name="connsiteX1" fmla="*/ 9235 w 7389219"/>
              <a:gd name="connsiteY1" fmla="*/ 4091709 h 4377559"/>
              <a:gd name="connsiteX2" fmla="*/ 381380 w 7389219"/>
              <a:gd name="connsiteY2" fmla="*/ 4088954 h 4377559"/>
              <a:gd name="connsiteX3" fmla="*/ 7389091 w 7389219"/>
              <a:gd name="connsiteY3" fmla="*/ 785091 h 4377559"/>
              <a:gd name="connsiteX4" fmla="*/ 6954981 w 7389219"/>
              <a:gd name="connsiteY4" fmla="*/ 9237 h 4377559"/>
              <a:gd name="connsiteX5" fmla="*/ 0 w 7389219"/>
              <a:gd name="connsiteY5" fmla="*/ 0 h 4377559"/>
              <a:gd name="connsiteX0" fmla="*/ 0 w 7389219"/>
              <a:gd name="connsiteY0" fmla="*/ 0 h 4091709"/>
              <a:gd name="connsiteX1" fmla="*/ 9235 w 7389219"/>
              <a:gd name="connsiteY1" fmla="*/ 4091709 h 4091709"/>
              <a:gd name="connsiteX2" fmla="*/ 381380 w 7389219"/>
              <a:gd name="connsiteY2" fmla="*/ 4088954 h 4091709"/>
              <a:gd name="connsiteX3" fmla="*/ 7389091 w 7389219"/>
              <a:gd name="connsiteY3" fmla="*/ 785091 h 4091709"/>
              <a:gd name="connsiteX4" fmla="*/ 6954981 w 7389219"/>
              <a:gd name="connsiteY4" fmla="*/ 9237 h 4091709"/>
              <a:gd name="connsiteX5" fmla="*/ 0 w 7389219"/>
              <a:gd name="connsiteY5" fmla="*/ 0 h 4091709"/>
              <a:gd name="connsiteX0" fmla="*/ 0 w 7389219"/>
              <a:gd name="connsiteY0" fmla="*/ 0 h 4091709"/>
              <a:gd name="connsiteX1" fmla="*/ 9235 w 7389219"/>
              <a:gd name="connsiteY1" fmla="*/ 4091709 h 4091709"/>
              <a:gd name="connsiteX2" fmla="*/ 381380 w 7389219"/>
              <a:gd name="connsiteY2" fmla="*/ 4088954 h 4091709"/>
              <a:gd name="connsiteX3" fmla="*/ 7389091 w 7389219"/>
              <a:gd name="connsiteY3" fmla="*/ 785091 h 4091709"/>
              <a:gd name="connsiteX4" fmla="*/ 6954981 w 7389219"/>
              <a:gd name="connsiteY4" fmla="*/ 9237 h 4091709"/>
              <a:gd name="connsiteX5" fmla="*/ 0 w 7389219"/>
              <a:gd name="connsiteY5" fmla="*/ 0 h 4091709"/>
              <a:gd name="connsiteX0" fmla="*/ 0 w 7154412"/>
              <a:gd name="connsiteY0" fmla="*/ 0 h 4091709"/>
              <a:gd name="connsiteX1" fmla="*/ 9235 w 7154412"/>
              <a:gd name="connsiteY1" fmla="*/ 4091709 h 4091709"/>
              <a:gd name="connsiteX2" fmla="*/ 381380 w 7154412"/>
              <a:gd name="connsiteY2" fmla="*/ 4088954 h 4091709"/>
              <a:gd name="connsiteX3" fmla="*/ 7150732 w 7154412"/>
              <a:gd name="connsiteY3" fmla="*/ 840198 h 4091709"/>
              <a:gd name="connsiteX4" fmla="*/ 6954981 w 7154412"/>
              <a:gd name="connsiteY4" fmla="*/ 9237 h 4091709"/>
              <a:gd name="connsiteX5" fmla="*/ 0 w 7154412"/>
              <a:gd name="connsiteY5" fmla="*/ 0 h 4091709"/>
              <a:gd name="connsiteX0" fmla="*/ 0 w 7176139"/>
              <a:gd name="connsiteY0" fmla="*/ 0 h 4091709"/>
              <a:gd name="connsiteX1" fmla="*/ 9235 w 7176139"/>
              <a:gd name="connsiteY1" fmla="*/ 4091709 h 4091709"/>
              <a:gd name="connsiteX2" fmla="*/ 381380 w 7176139"/>
              <a:gd name="connsiteY2" fmla="*/ 4088954 h 4091709"/>
              <a:gd name="connsiteX3" fmla="*/ 7174567 w 7176139"/>
              <a:gd name="connsiteY3" fmla="*/ 867752 h 4091709"/>
              <a:gd name="connsiteX4" fmla="*/ 6954981 w 7176139"/>
              <a:gd name="connsiteY4" fmla="*/ 9237 h 4091709"/>
              <a:gd name="connsiteX5" fmla="*/ 0 w 7176139"/>
              <a:gd name="connsiteY5" fmla="*/ 0 h 4091709"/>
              <a:gd name="connsiteX0" fmla="*/ 0 w 6994397"/>
              <a:gd name="connsiteY0" fmla="*/ 0 h 4091709"/>
              <a:gd name="connsiteX1" fmla="*/ 9235 w 6994397"/>
              <a:gd name="connsiteY1" fmla="*/ 4091709 h 4091709"/>
              <a:gd name="connsiteX2" fmla="*/ 381380 w 6994397"/>
              <a:gd name="connsiteY2" fmla="*/ 4088954 h 4091709"/>
              <a:gd name="connsiteX3" fmla="*/ 6364138 w 6994397"/>
              <a:gd name="connsiteY3" fmla="*/ 845709 h 4091709"/>
              <a:gd name="connsiteX4" fmla="*/ 6954981 w 6994397"/>
              <a:gd name="connsiteY4" fmla="*/ 9237 h 4091709"/>
              <a:gd name="connsiteX5" fmla="*/ 0 w 6994397"/>
              <a:gd name="connsiteY5" fmla="*/ 0 h 4091709"/>
              <a:gd name="connsiteX0" fmla="*/ 0 w 6955529"/>
              <a:gd name="connsiteY0" fmla="*/ 0 h 4091709"/>
              <a:gd name="connsiteX1" fmla="*/ 9235 w 6955529"/>
              <a:gd name="connsiteY1" fmla="*/ 4091709 h 4091709"/>
              <a:gd name="connsiteX2" fmla="*/ 381380 w 6955529"/>
              <a:gd name="connsiteY2" fmla="*/ 4088954 h 4091709"/>
              <a:gd name="connsiteX3" fmla="*/ 6954981 w 6955529"/>
              <a:gd name="connsiteY3" fmla="*/ 9237 h 4091709"/>
              <a:gd name="connsiteX4" fmla="*/ 0 w 6955529"/>
              <a:gd name="connsiteY4" fmla="*/ 0 h 4091709"/>
              <a:gd name="connsiteX0" fmla="*/ 0 w 7154183"/>
              <a:gd name="connsiteY0" fmla="*/ 0 h 4091709"/>
              <a:gd name="connsiteX1" fmla="*/ 9235 w 7154183"/>
              <a:gd name="connsiteY1" fmla="*/ 4091709 h 4091709"/>
              <a:gd name="connsiteX2" fmla="*/ 381380 w 7154183"/>
              <a:gd name="connsiteY2" fmla="*/ 4088954 h 4091709"/>
              <a:gd name="connsiteX3" fmla="*/ 6954981 w 7154183"/>
              <a:gd name="connsiteY3" fmla="*/ 9237 h 4091709"/>
              <a:gd name="connsiteX4" fmla="*/ 0 w 7154183"/>
              <a:gd name="connsiteY4" fmla="*/ 0 h 4091709"/>
              <a:gd name="connsiteX0" fmla="*/ 0 w 7386726"/>
              <a:gd name="connsiteY0" fmla="*/ 1784 h 4093493"/>
              <a:gd name="connsiteX1" fmla="*/ 9235 w 7386726"/>
              <a:gd name="connsiteY1" fmla="*/ 4093493 h 4093493"/>
              <a:gd name="connsiteX2" fmla="*/ 381380 w 7386726"/>
              <a:gd name="connsiteY2" fmla="*/ 4090738 h 4093493"/>
              <a:gd name="connsiteX3" fmla="*/ 7193342 w 7386726"/>
              <a:gd name="connsiteY3" fmla="*/ 0 h 4093493"/>
              <a:gd name="connsiteX4" fmla="*/ 0 w 7386726"/>
              <a:gd name="connsiteY4" fmla="*/ 1784 h 4093493"/>
              <a:gd name="connsiteX0" fmla="*/ 0 w 7373454"/>
              <a:gd name="connsiteY0" fmla="*/ 1784 h 4093493"/>
              <a:gd name="connsiteX1" fmla="*/ 9235 w 7373454"/>
              <a:gd name="connsiteY1" fmla="*/ 4093493 h 4093493"/>
              <a:gd name="connsiteX2" fmla="*/ 381380 w 7373454"/>
              <a:gd name="connsiteY2" fmla="*/ 4090738 h 4093493"/>
              <a:gd name="connsiteX3" fmla="*/ 7193342 w 7373454"/>
              <a:gd name="connsiteY3" fmla="*/ 0 h 4093493"/>
              <a:gd name="connsiteX4" fmla="*/ 0 w 7373454"/>
              <a:gd name="connsiteY4" fmla="*/ 1784 h 4093493"/>
              <a:gd name="connsiteX0" fmla="*/ 0 w 7364814"/>
              <a:gd name="connsiteY0" fmla="*/ 1784 h 4093493"/>
              <a:gd name="connsiteX1" fmla="*/ 9235 w 7364814"/>
              <a:gd name="connsiteY1" fmla="*/ 4093493 h 4093493"/>
              <a:gd name="connsiteX2" fmla="*/ 381380 w 7364814"/>
              <a:gd name="connsiteY2" fmla="*/ 4090738 h 4093493"/>
              <a:gd name="connsiteX3" fmla="*/ 7193342 w 7364814"/>
              <a:gd name="connsiteY3" fmla="*/ 0 h 4093493"/>
              <a:gd name="connsiteX4" fmla="*/ 0 w 7364814"/>
              <a:gd name="connsiteY4" fmla="*/ 1784 h 4093493"/>
              <a:gd name="connsiteX0" fmla="*/ 0 w 7374721"/>
              <a:gd name="connsiteY0" fmla="*/ 1784 h 4093493"/>
              <a:gd name="connsiteX1" fmla="*/ 9235 w 7374721"/>
              <a:gd name="connsiteY1" fmla="*/ 4093493 h 4093493"/>
              <a:gd name="connsiteX2" fmla="*/ 381380 w 7374721"/>
              <a:gd name="connsiteY2" fmla="*/ 4090738 h 4093493"/>
              <a:gd name="connsiteX3" fmla="*/ 7193342 w 7374721"/>
              <a:gd name="connsiteY3" fmla="*/ 0 h 4093493"/>
              <a:gd name="connsiteX4" fmla="*/ 0 w 7374721"/>
              <a:gd name="connsiteY4" fmla="*/ 1784 h 4093493"/>
              <a:gd name="connsiteX0" fmla="*/ 0 w 7374267"/>
              <a:gd name="connsiteY0" fmla="*/ 1784 h 4093493"/>
              <a:gd name="connsiteX1" fmla="*/ 9235 w 7374267"/>
              <a:gd name="connsiteY1" fmla="*/ 4093493 h 4093493"/>
              <a:gd name="connsiteX2" fmla="*/ 381380 w 7374267"/>
              <a:gd name="connsiteY2" fmla="*/ 4090738 h 4093493"/>
              <a:gd name="connsiteX3" fmla="*/ 7193342 w 7374267"/>
              <a:gd name="connsiteY3" fmla="*/ 0 h 4093493"/>
              <a:gd name="connsiteX4" fmla="*/ 0 w 7374267"/>
              <a:gd name="connsiteY4" fmla="*/ 1784 h 4093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74267" h="4093493">
                <a:moveTo>
                  <a:pt x="0" y="1784"/>
                </a:moveTo>
                <a:cubicBezTo>
                  <a:pt x="4618" y="632935"/>
                  <a:pt x="-1" y="3015917"/>
                  <a:pt x="9235" y="4093493"/>
                </a:cubicBezTo>
                <a:cubicBezTo>
                  <a:pt x="-10627" y="4090738"/>
                  <a:pt x="343213" y="4096280"/>
                  <a:pt x="381380" y="4090738"/>
                </a:cubicBezTo>
                <a:cubicBezTo>
                  <a:pt x="442542" y="1696493"/>
                  <a:pt x="8687077" y="1359311"/>
                  <a:pt x="7193342" y="0"/>
                </a:cubicBezTo>
                <a:lnTo>
                  <a:pt x="0" y="1784"/>
                </a:lnTo>
                <a:close/>
              </a:path>
            </a:pathLst>
          </a:custGeom>
          <a:solidFill>
            <a:srgbClr val="C6D6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 name="Espace réservé du texte 2"/>
          <p:cNvSpPr>
            <a:spLocks noGrp="1"/>
          </p:cNvSpPr>
          <p:nvPr>
            <p:ph type="body" sz="quarter" idx="10" hasCustomPrompt="1"/>
          </p:nvPr>
        </p:nvSpPr>
        <p:spPr>
          <a:xfrm>
            <a:off x="3220883" y="2696066"/>
            <a:ext cx="5311930" cy="1424650"/>
          </a:xfrm>
          <a:prstGeom prst="rect">
            <a:avLst/>
          </a:prstGeom>
        </p:spPr>
        <p:txBody>
          <a:bodyPr lIns="0"/>
          <a:lstStyle>
            <a:lvl1pPr marL="0" indent="0">
              <a:buNone/>
              <a:defRPr sz="3000" b="1" baseline="0">
                <a:latin typeface="Arial" panose="020B0604020202020204" pitchFamily="34" charset="0"/>
                <a:cs typeface="Arial" panose="020B0604020202020204" pitchFamily="34" charset="0"/>
              </a:defRPr>
            </a:lvl1pPr>
            <a:lvl2pPr>
              <a:defRPr sz="3000">
                <a:latin typeface="Arial" panose="020B0604020202020204" pitchFamily="34" charset="0"/>
                <a:cs typeface="Arial" panose="020B0604020202020204" pitchFamily="34" charset="0"/>
              </a:defRPr>
            </a:lvl2pPr>
            <a:lvl3pPr>
              <a:defRPr sz="3000">
                <a:latin typeface="Arial" panose="020B0604020202020204" pitchFamily="34" charset="0"/>
                <a:cs typeface="Arial" panose="020B0604020202020204" pitchFamily="34" charset="0"/>
              </a:defRPr>
            </a:lvl3pPr>
            <a:lvl4pPr>
              <a:defRPr sz="3000">
                <a:latin typeface="Arial" panose="020B0604020202020204" pitchFamily="34" charset="0"/>
                <a:cs typeface="Arial" panose="020B0604020202020204" pitchFamily="34" charset="0"/>
              </a:defRPr>
            </a:lvl4pPr>
            <a:lvl5pPr>
              <a:defRPr sz="3000">
                <a:latin typeface="Arial" panose="020B0604020202020204" pitchFamily="34" charset="0"/>
                <a:cs typeface="Arial" panose="020B0604020202020204" pitchFamily="34" charset="0"/>
              </a:defRPr>
            </a:lvl5pPr>
          </a:lstStyle>
          <a:p>
            <a:pPr lvl="0"/>
            <a:r>
              <a:rPr lang="fr-FR" dirty="0"/>
              <a:t>Modifier le titre</a:t>
            </a:r>
          </a:p>
        </p:txBody>
      </p:sp>
      <p:cxnSp>
        <p:nvCxnSpPr>
          <p:cNvPr id="5" name="Connecteur droit 4"/>
          <p:cNvCxnSpPr/>
          <p:nvPr userDrawn="1"/>
        </p:nvCxnSpPr>
        <p:spPr>
          <a:xfrm>
            <a:off x="3231869" y="3700462"/>
            <a:ext cx="642784" cy="0"/>
          </a:xfrm>
          <a:prstGeom prst="line">
            <a:avLst/>
          </a:prstGeom>
          <a:ln w="76200" cmpd="sng">
            <a:solidFill>
              <a:srgbClr val="C6D63F"/>
            </a:solidFill>
          </a:ln>
          <a:effectLst/>
        </p:spPr>
        <p:style>
          <a:lnRef idx="2">
            <a:schemeClr val="accent1"/>
          </a:lnRef>
          <a:fillRef idx="0">
            <a:schemeClr val="accent1"/>
          </a:fillRef>
          <a:effectRef idx="1">
            <a:schemeClr val="accent1"/>
          </a:effectRef>
          <a:fontRef idx="minor">
            <a:schemeClr val="tx1"/>
          </a:fontRef>
        </p:style>
      </p:cxnSp>
      <p:sp>
        <p:nvSpPr>
          <p:cNvPr id="6" name="Espace réservé du texte 5"/>
          <p:cNvSpPr>
            <a:spLocks noGrp="1"/>
          </p:cNvSpPr>
          <p:nvPr>
            <p:ph type="body" sz="quarter" idx="11" hasCustomPrompt="1"/>
          </p:nvPr>
        </p:nvSpPr>
        <p:spPr>
          <a:xfrm>
            <a:off x="3220883" y="4120716"/>
            <a:ext cx="5311930" cy="1196975"/>
          </a:xfrm>
          <a:prstGeom prst="rect">
            <a:avLst/>
          </a:prstGeom>
        </p:spPr>
        <p:txBody>
          <a:bodyPr lIns="0"/>
          <a:lstStyle>
            <a:lvl1pPr marL="0" indent="0">
              <a:buNone/>
              <a:defRPr sz="2000">
                <a:latin typeface="Arial" panose="020B0604020202020204" pitchFamily="34" charset="0"/>
                <a:cs typeface="Arial" panose="020B0604020202020204" pitchFamily="34" charset="0"/>
              </a:defRPr>
            </a:lvl1pPr>
          </a:lstStyle>
          <a:p>
            <a:pPr lvl="0"/>
            <a:r>
              <a:rPr lang="fr-FR" dirty="0"/>
              <a:t>Sous-titre</a:t>
            </a:r>
          </a:p>
        </p:txBody>
      </p:sp>
    </p:spTree>
    <p:extLst>
      <p:ext uri="{BB962C8B-B14F-4D97-AF65-F5344CB8AC3E}">
        <p14:creationId xmlns:p14="http://schemas.microsoft.com/office/powerpoint/2010/main" val="4200011790"/>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5375"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242190C-1718-4DF4-AE65-993259183895}" type="slidenum">
              <a:rPr lang="fr-FR" smtClean="0"/>
              <a:t>‹N°›</a:t>
            </a:fld>
            <a:endParaRPr lang="fr-FR"/>
          </a:p>
        </p:txBody>
      </p:sp>
    </p:spTree>
    <p:extLst>
      <p:ext uri="{BB962C8B-B14F-4D97-AF65-F5344CB8AC3E}">
        <p14:creationId xmlns:p14="http://schemas.microsoft.com/office/powerpoint/2010/main" val="5882803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242190C-1718-4DF4-AE65-993259183895}" type="slidenum">
              <a:rPr lang="fr-FR" smtClean="0"/>
              <a:t>‹N°›</a:t>
            </a:fld>
            <a:endParaRPr lang="fr-FR"/>
          </a:p>
        </p:txBody>
      </p:sp>
    </p:spTree>
    <p:extLst>
      <p:ext uri="{BB962C8B-B14F-4D97-AF65-F5344CB8AC3E}">
        <p14:creationId xmlns:p14="http://schemas.microsoft.com/office/powerpoint/2010/main" val="10543676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 Couverture">
    <p:spTree>
      <p:nvGrpSpPr>
        <p:cNvPr id="1" name=""/>
        <p:cNvGrpSpPr/>
        <p:nvPr/>
      </p:nvGrpSpPr>
      <p:grpSpPr>
        <a:xfrm>
          <a:off x="0" y="0"/>
          <a:ext cx="0" cy="0"/>
          <a:chOff x="0" y="0"/>
          <a:chExt cx="0" cy="0"/>
        </a:xfrm>
      </p:grpSpPr>
      <p:sp>
        <p:nvSpPr>
          <p:cNvPr id="8" name="Forme libre 7"/>
          <p:cNvSpPr/>
          <p:nvPr userDrawn="1"/>
        </p:nvSpPr>
        <p:spPr>
          <a:xfrm>
            <a:off x="-64655" y="-48028"/>
            <a:ext cx="7389219" cy="4091709"/>
          </a:xfrm>
          <a:custGeom>
            <a:avLst/>
            <a:gdLst>
              <a:gd name="connsiteX0" fmla="*/ 489584 w 7808954"/>
              <a:gd name="connsiteY0" fmla="*/ 357692 h 3590419"/>
              <a:gd name="connsiteX1" fmla="*/ 517293 w 7808954"/>
              <a:gd name="connsiteY1" fmla="*/ 3590419 h 3590419"/>
              <a:gd name="connsiteX2" fmla="*/ 7592348 w 7808954"/>
              <a:gd name="connsiteY2" fmla="*/ 856456 h 3590419"/>
              <a:gd name="connsiteX3" fmla="*/ 7195184 w 7808954"/>
              <a:gd name="connsiteY3" fmla="*/ 136019 h 3590419"/>
              <a:gd name="connsiteX4" fmla="*/ 489584 w 7808954"/>
              <a:gd name="connsiteY4" fmla="*/ 357692 h 3590419"/>
              <a:gd name="connsiteX0" fmla="*/ 12 w 7319382"/>
              <a:gd name="connsiteY0" fmla="*/ 643083 h 3875810"/>
              <a:gd name="connsiteX1" fmla="*/ 27721 w 7319382"/>
              <a:gd name="connsiteY1" fmla="*/ 3875810 h 3875810"/>
              <a:gd name="connsiteX2" fmla="*/ 7102776 w 7319382"/>
              <a:gd name="connsiteY2" fmla="*/ 1141847 h 3875810"/>
              <a:gd name="connsiteX3" fmla="*/ 6705612 w 7319382"/>
              <a:gd name="connsiteY3" fmla="*/ 421410 h 3875810"/>
              <a:gd name="connsiteX4" fmla="*/ 12 w 7319382"/>
              <a:gd name="connsiteY4" fmla="*/ 643083 h 3875810"/>
              <a:gd name="connsiteX0" fmla="*/ 0 w 7319370"/>
              <a:gd name="connsiteY0" fmla="*/ 235842 h 3468569"/>
              <a:gd name="connsiteX1" fmla="*/ 27709 w 7319370"/>
              <a:gd name="connsiteY1" fmla="*/ 3468569 h 3468569"/>
              <a:gd name="connsiteX2" fmla="*/ 7102764 w 7319370"/>
              <a:gd name="connsiteY2" fmla="*/ 734606 h 3468569"/>
              <a:gd name="connsiteX3" fmla="*/ 6705600 w 7319370"/>
              <a:gd name="connsiteY3" fmla="*/ 14169 h 3468569"/>
              <a:gd name="connsiteX4" fmla="*/ 0 w 7319370"/>
              <a:gd name="connsiteY4" fmla="*/ 235842 h 3468569"/>
              <a:gd name="connsiteX0" fmla="*/ 0 w 7319370"/>
              <a:gd name="connsiteY0" fmla="*/ 221673 h 3454400"/>
              <a:gd name="connsiteX1" fmla="*/ 27709 w 7319370"/>
              <a:gd name="connsiteY1" fmla="*/ 3454400 h 3454400"/>
              <a:gd name="connsiteX2" fmla="*/ 7102764 w 7319370"/>
              <a:gd name="connsiteY2" fmla="*/ 720437 h 3454400"/>
              <a:gd name="connsiteX3" fmla="*/ 6705600 w 7319370"/>
              <a:gd name="connsiteY3" fmla="*/ 0 h 3454400"/>
              <a:gd name="connsiteX4" fmla="*/ 0 w 7319370"/>
              <a:gd name="connsiteY4" fmla="*/ 221673 h 3454400"/>
              <a:gd name="connsiteX0" fmla="*/ 0 w 7102764"/>
              <a:gd name="connsiteY0" fmla="*/ 221673 h 3454400"/>
              <a:gd name="connsiteX1" fmla="*/ 27709 w 7102764"/>
              <a:gd name="connsiteY1" fmla="*/ 3454400 h 3454400"/>
              <a:gd name="connsiteX2" fmla="*/ 7102764 w 7102764"/>
              <a:gd name="connsiteY2" fmla="*/ 720437 h 3454400"/>
              <a:gd name="connsiteX3" fmla="*/ 6705600 w 7102764"/>
              <a:gd name="connsiteY3" fmla="*/ 0 h 3454400"/>
              <a:gd name="connsiteX4" fmla="*/ 0 w 7102764"/>
              <a:gd name="connsiteY4" fmla="*/ 221673 h 3454400"/>
              <a:gd name="connsiteX0" fmla="*/ 0 w 7103018"/>
              <a:gd name="connsiteY0" fmla="*/ 221673 h 3454400"/>
              <a:gd name="connsiteX1" fmla="*/ 27709 w 7103018"/>
              <a:gd name="connsiteY1" fmla="*/ 3454400 h 3454400"/>
              <a:gd name="connsiteX2" fmla="*/ 7102764 w 7103018"/>
              <a:gd name="connsiteY2" fmla="*/ 720437 h 3454400"/>
              <a:gd name="connsiteX3" fmla="*/ 6705600 w 7103018"/>
              <a:gd name="connsiteY3" fmla="*/ 0 h 3454400"/>
              <a:gd name="connsiteX4" fmla="*/ 0 w 7103018"/>
              <a:gd name="connsiteY4" fmla="*/ 221673 h 3454400"/>
              <a:gd name="connsiteX0" fmla="*/ 0 w 7398581"/>
              <a:gd name="connsiteY0" fmla="*/ 297 h 3537824"/>
              <a:gd name="connsiteX1" fmla="*/ 323272 w 7398581"/>
              <a:gd name="connsiteY1" fmla="*/ 3537824 h 3537824"/>
              <a:gd name="connsiteX2" fmla="*/ 7398327 w 7398581"/>
              <a:gd name="connsiteY2" fmla="*/ 803861 h 3537824"/>
              <a:gd name="connsiteX3" fmla="*/ 7001163 w 7398581"/>
              <a:gd name="connsiteY3" fmla="*/ 83424 h 3537824"/>
              <a:gd name="connsiteX4" fmla="*/ 0 w 7398581"/>
              <a:gd name="connsiteY4" fmla="*/ 297 h 3537824"/>
              <a:gd name="connsiteX0" fmla="*/ 0 w 7398581"/>
              <a:gd name="connsiteY0" fmla="*/ 297 h 4092006"/>
              <a:gd name="connsiteX1" fmla="*/ 9235 w 7398581"/>
              <a:gd name="connsiteY1" fmla="*/ 4092006 h 4092006"/>
              <a:gd name="connsiteX2" fmla="*/ 7398327 w 7398581"/>
              <a:gd name="connsiteY2" fmla="*/ 803861 h 4092006"/>
              <a:gd name="connsiteX3" fmla="*/ 7001163 w 7398581"/>
              <a:gd name="connsiteY3" fmla="*/ 83424 h 4092006"/>
              <a:gd name="connsiteX4" fmla="*/ 0 w 7398581"/>
              <a:gd name="connsiteY4" fmla="*/ 297 h 4092006"/>
              <a:gd name="connsiteX0" fmla="*/ 0 w 7398508"/>
              <a:gd name="connsiteY0" fmla="*/ 0 h 4091709"/>
              <a:gd name="connsiteX1" fmla="*/ 9235 w 7398508"/>
              <a:gd name="connsiteY1" fmla="*/ 4091709 h 4091709"/>
              <a:gd name="connsiteX2" fmla="*/ 7398327 w 7398508"/>
              <a:gd name="connsiteY2" fmla="*/ 803564 h 4091709"/>
              <a:gd name="connsiteX3" fmla="*/ 6954981 w 7398508"/>
              <a:gd name="connsiteY3" fmla="*/ 9237 h 4091709"/>
              <a:gd name="connsiteX4" fmla="*/ 0 w 7398508"/>
              <a:gd name="connsiteY4" fmla="*/ 0 h 4091709"/>
              <a:gd name="connsiteX0" fmla="*/ 0 w 7111786"/>
              <a:gd name="connsiteY0" fmla="*/ 0 h 4091709"/>
              <a:gd name="connsiteX1" fmla="*/ 9235 w 7111786"/>
              <a:gd name="connsiteY1" fmla="*/ 4091709 h 4091709"/>
              <a:gd name="connsiteX2" fmla="*/ 7028873 w 7111786"/>
              <a:gd name="connsiteY2" fmla="*/ 840510 h 4091709"/>
              <a:gd name="connsiteX3" fmla="*/ 6954981 w 7111786"/>
              <a:gd name="connsiteY3" fmla="*/ 9237 h 4091709"/>
              <a:gd name="connsiteX4" fmla="*/ 0 w 7111786"/>
              <a:gd name="connsiteY4" fmla="*/ 0 h 4091709"/>
              <a:gd name="connsiteX0" fmla="*/ 0 w 7389283"/>
              <a:gd name="connsiteY0" fmla="*/ 0 h 4091709"/>
              <a:gd name="connsiteX1" fmla="*/ 9235 w 7389283"/>
              <a:gd name="connsiteY1" fmla="*/ 4091709 h 4091709"/>
              <a:gd name="connsiteX2" fmla="*/ 7389091 w 7389283"/>
              <a:gd name="connsiteY2" fmla="*/ 785091 h 4091709"/>
              <a:gd name="connsiteX3" fmla="*/ 6954981 w 7389283"/>
              <a:gd name="connsiteY3" fmla="*/ 9237 h 4091709"/>
              <a:gd name="connsiteX4" fmla="*/ 0 w 7389283"/>
              <a:gd name="connsiteY4" fmla="*/ 0 h 4091709"/>
              <a:gd name="connsiteX0" fmla="*/ 0 w 7389172"/>
              <a:gd name="connsiteY0" fmla="*/ 0 h 4091709"/>
              <a:gd name="connsiteX1" fmla="*/ 9235 w 7389172"/>
              <a:gd name="connsiteY1" fmla="*/ 4091709 h 4091709"/>
              <a:gd name="connsiteX2" fmla="*/ 7389091 w 7389172"/>
              <a:gd name="connsiteY2" fmla="*/ 785091 h 4091709"/>
              <a:gd name="connsiteX3" fmla="*/ 6954981 w 7389172"/>
              <a:gd name="connsiteY3" fmla="*/ 9237 h 4091709"/>
              <a:gd name="connsiteX4" fmla="*/ 0 w 7389172"/>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89219" h="4091709">
                <a:moveTo>
                  <a:pt x="0" y="0"/>
                </a:moveTo>
                <a:cubicBezTo>
                  <a:pt x="4618" y="631151"/>
                  <a:pt x="-1" y="3014133"/>
                  <a:pt x="9235" y="4091709"/>
                </a:cubicBezTo>
                <a:cubicBezTo>
                  <a:pt x="3245041" y="1407008"/>
                  <a:pt x="6072909" y="1102205"/>
                  <a:pt x="7389091" y="785091"/>
                </a:cubicBezTo>
                <a:cubicBezTo>
                  <a:pt x="7395249" y="794327"/>
                  <a:pt x="7179732" y="321734"/>
                  <a:pt x="6954981" y="9237"/>
                </a:cubicBezTo>
                <a:lnTo>
                  <a:pt x="0" y="0"/>
                </a:lnTo>
                <a:close/>
              </a:path>
            </a:pathLst>
          </a:custGeom>
          <a:solidFill>
            <a:srgbClr val="6CB6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9" name="Forme libre 8"/>
          <p:cNvSpPr/>
          <p:nvPr userDrawn="1"/>
        </p:nvSpPr>
        <p:spPr>
          <a:xfrm>
            <a:off x="7952509" y="-38792"/>
            <a:ext cx="1200727" cy="4978400"/>
          </a:xfrm>
          <a:custGeom>
            <a:avLst/>
            <a:gdLst>
              <a:gd name="connsiteX0" fmla="*/ 0 w 1200727"/>
              <a:gd name="connsiteY0" fmla="*/ 479046 h 5457446"/>
              <a:gd name="connsiteX1" fmla="*/ 1191491 w 1200727"/>
              <a:gd name="connsiteY1" fmla="*/ 479046 h 5457446"/>
              <a:gd name="connsiteX2" fmla="*/ 1200727 w 1200727"/>
              <a:gd name="connsiteY2" fmla="*/ 5457446 h 5457446"/>
              <a:gd name="connsiteX3" fmla="*/ 0 w 1200727"/>
              <a:gd name="connsiteY3" fmla="*/ 479046 h 5457446"/>
              <a:gd name="connsiteX0" fmla="*/ 0 w 1200727"/>
              <a:gd name="connsiteY0" fmla="*/ 186108 h 5164508"/>
              <a:gd name="connsiteX1" fmla="*/ 1191491 w 1200727"/>
              <a:gd name="connsiteY1" fmla="*/ 186108 h 5164508"/>
              <a:gd name="connsiteX2" fmla="*/ 1200727 w 1200727"/>
              <a:gd name="connsiteY2" fmla="*/ 5164508 h 5164508"/>
              <a:gd name="connsiteX3" fmla="*/ 0 w 1200727"/>
              <a:gd name="connsiteY3" fmla="*/ 186108 h 5164508"/>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Lst>
            <a:ahLst/>
            <a:cxnLst>
              <a:cxn ang="0">
                <a:pos x="connsiteX0" y="connsiteY0"/>
              </a:cxn>
              <a:cxn ang="0">
                <a:pos x="connsiteX1" y="connsiteY1"/>
              </a:cxn>
              <a:cxn ang="0">
                <a:pos x="connsiteX2" y="connsiteY2"/>
              </a:cxn>
              <a:cxn ang="0">
                <a:pos x="connsiteX3" y="connsiteY3"/>
              </a:cxn>
            </a:cxnLst>
            <a:rect l="l" t="t" r="r" b="b"/>
            <a:pathLst>
              <a:path w="1200727" h="4978400">
                <a:moveTo>
                  <a:pt x="0" y="0"/>
                </a:moveTo>
                <a:lnTo>
                  <a:pt x="1191491" y="0"/>
                </a:lnTo>
                <a:cubicBezTo>
                  <a:pt x="1191491" y="0"/>
                  <a:pt x="1197648" y="3318933"/>
                  <a:pt x="1200727" y="4978400"/>
                </a:cubicBezTo>
                <a:cubicBezTo>
                  <a:pt x="1012921" y="3318933"/>
                  <a:pt x="862060" y="1853430"/>
                  <a:pt x="0" y="0"/>
                </a:cubicBezTo>
                <a:close/>
              </a:path>
            </a:pathLst>
          </a:custGeom>
          <a:solidFill>
            <a:srgbClr val="C6D6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4" name="Image 3" descr="Lg CNSA 2017 Q.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15517" y="5558450"/>
            <a:ext cx="1221413" cy="798246"/>
          </a:xfrm>
          <a:prstGeom prst="rect">
            <a:avLst/>
          </a:prstGeom>
        </p:spPr>
      </p:pic>
      <p:sp>
        <p:nvSpPr>
          <p:cNvPr id="5" name="Espace réservé du texte 2"/>
          <p:cNvSpPr>
            <a:spLocks noGrp="1"/>
          </p:cNvSpPr>
          <p:nvPr>
            <p:ph type="body" sz="quarter" idx="10"/>
          </p:nvPr>
        </p:nvSpPr>
        <p:spPr>
          <a:xfrm>
            <a:off x="2535221" y="2507615"/>
            <a:ext cx="5997592" cy="1639888"/>
          </a:xfrm>
          <a:prstGeom prst="rect">
            <a:avLst/>
          </a:prstGeom>
        </p:spPr>
        <p:txBody>
          <a:bodyPr lIns="0"/>
          <a:lstStyle>
            <a:lvl1pPr marL="0" indent="0">
              <a:buNone/>
              <a:defRPr sz="3600" b="1">
                <a:latin typeface="Arial" panose="020B0604020202020204" pitchFamily="34" charset="0"/>
                <a:cs typeface="Arial" panose="020B0604020202020204" pitchFamily="34" charset="0"/>
              </a:defRPr>
            </a:lvl1pPr>
            <a:lvl2pPr>
              <a:defRPr sz="36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600" b="1">
                <a:latin typeface="Arial" panose="020B0604020202020204" pitchFamily="34" charset="0"/>
                <a:cs typeface="Arial" panose="020B0604020202020204" pitchFamily="34" charset="0"/>
              </a:defRPr>
            </a:lvl4pPr>
            <a:lvl5pPr>
              <a:defRPr sz="3600" b="1">
                <a:latin typeface="Arial" panose="020B0604020202020204" pitchFamily="34" charset="0"/>
                <a:cs typeface="Arial" panose="020B0604020202020204" pitchFamily="34" charset="0"/>
              </a:defRPr>
            </a:lvl5pPr>
          </a:lstStyle>
          <a:p>
            <a:pPr lvl="0"/>
            <a:r>
              <a:rPr lang="fr-FR" dirty="0"/>
              <a:t>Modifier les styles du texte du masque</a:t>
            </a:r>
          </a:p>
        </p:txBody>
      </p:sp>
      <p:cxnSp>
        <p:nvCxnSpPr>
          <p:cNvPr id="6" name="Connecteur droit 5"/>
          <p:cNvCxnSpPr/>
          <p:nvPr userDrawn="1"/>
        </p:nvCxnSpPr>
        <p:spPr>
          <a:xfrm>
            <a:off x="2540974" y="3857602"/>
            <a:ext cx="642784" cy="0"/>
          </a:xfrm>
          <a:prstGeom prst="line">
            <a:avLst/>
          </a:prstGeom>
          <a:ln w="76200" cmpd="sng">
            <a:solidFill>
              <a:srgbClr val="C6D63F"/>
            </a:solidFill>
          </a:ln>
          <a:effectLst/>
        </p:spPr>
        <p:style>
          <a:lnRef idx="2">
            <a:schemeClr val="accent1"/>
          </a:lnRef>
          <a:fillRef idx="0">
            <a:schemeClr val="accent1"/>
          </a:fillRef>
          <a:effectRef idx="1">
            <a:schemeClr val="accent1"/>
          </a:effectRef>
          <a:fontRef idx="minor">
            <a:schemeClr val="tx1"/>
          </a:fontRef>
        </p:style>
      </p:cxnSp>
      <p:sp>
        <p:nvSpPr>
          <p:cNvPr id="7" name="Espace réservé du texte 10"/>
          <p:cNvSpPr>
            <a:spLocks noGrp="1"/>
          </p:cNvSpPr>
          <p:nvPr>
            <p:ph type="body" sz="quarter" idx="11" hasCustomPrompt="1"/>
          </p:nvPr>
        </p:nvSpPr>
        <p:spPr>
          <a:xfrm>
            <a:off x="2535237" y="4156790"/>
            <a:ext cx="5997576" cy="801687"/>
          </a:xfrm>
          <a:prstGeom prst="rect">
            <a:avLst/>
          </a:prstGeom>
        </p:spPr>
        <p:txBody>
          <a:bodyPr lIns="0"/>
          <a:lstStyle>
            <a:lvl1pPr marL="0" indent="0">
              <a:buNone/>
              <a:defRPr sz="20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fr-FR" dirty="0"/>
              <a:t>Sous-titre / date</a:t>
            </a:r>
          </a:p>
        </p:txBody>
      </p:sp>
    </p:spTree>
    <p:extLst>
      <p:ext uri="{BB962C8B-B14F-4D97-AF65-F5344CB8AC3E}">
        <p14:creationId xmlns:p14="http://schemas.microsoft.com/office/powerpoint/2010/main" val="17231994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Page texte">
    <p:spTree>
      <p:nvGrpSpPr>
        <p:cNvPr id="1" name=""/>
        <p:cNvGrpSpPr/>
        <p:nvPr/>
      </p:nvGrpSpPr>
      <p:grpSpPr>
        <a:xfrm>
          <a:off x="0" y="0"/>
          <a:ext cx="0" cy="0"/>
          <a:chOff x="0" y="0"/>
          <a:chExt cx="0" cy="0"/>
        </a:xfrm>
      </p:grpSpPr>
      <p:sp>
        <p:nvSpPr>
          <p:cNvPr id="12" name="Forme libre 11"/>
          <p:cNvSpPr/>
          <p:nvPr userDrawn="1"/>
        </p:nvSpPr>
        <p:spPr>
          <a:xfrm flipH="1">
            <a:off x="6460870" y="-106791"/>
            <a:ext cx="2683129" cy="1144728"/>
          </a:xfrm>
          <a:custGeom>
            <a:avLst/>
            <a:gdLst>
              <a:gd name="connsiteX0" fmla="*/ 489584 w 7808954"/>
              <a:gd name="connsiteY0" fmla="*/ 357692 h 3590419"/>
              <a:gd name="connsiteX1" fmla="*/ 517293 w 7808954"/>
              <a:gd name="connsiteY1" fmla="*/ 3590419 h 3590419"/>
              <a:gd name="connsiteX2" fmla="*/ 7592348 w 7808954"/>
              <a:gd name="connsiteY2" fmla="*/ 856456 h 3590419"/>
              <a:gd name="connsiteX3" fmla="*/ 7195184 w 7808954"/>
              <a:gd name="connsiteY3" fmla="*/ 136019 h 3590419"/>
              <a:gd name="connsiteX4" fmla="*/ 489584 w 7808954"/>
              <a:gd name="connsiteY4" fmla="*/ 357692 h 3590419"/>
              <a:gd name="connsiteX0" fmla="*/ 12 w 7319382"/>
              <a:gd name="connsiteY0" fmla="*/ 643083 h 3875810"/>
              <a:gd name="connsiteX1" fmla="*/ 27721 w 7319382"/>
              <a:gd name="connsiteY1" fmla="*/ 3875810 h 3875810"/>
              <a:gd name="connsiteX2" fmla="*/ 7102776 w 7319382"/>
              <a:gd name="connsiteY2" fmla="*/ 1141847 h 3875810"/>
              <a:gd name="connsiteX3" fmla="*/ 6705612 w 7319382"/>
              <a:gd name="connsiteY3" fmla="*/ 421410 h 3875810"/>
              <a:gd name="connsiteX4" fmla="*/ 12 w 7319382"/>
              <a:gd name="connsiteY4" fmla="*/ 643083 h 3875810"/>
              <a:gd name="connsiteX0" fmla="*/ 0 w 7319370"/>
              <a:gd name="connsiteY0" fmla="*/ 235842 h 3468569"/>
              <a:gd name="connsiteX1" fmla="*/ 27709 w 7319370"/>
              <a:gd name="connsiteY1" fmla="*/ 3468569 h 3468569"/>
              <a:gd name="connsiteX2" fmla="*/ 7102764 w 7319370"/>
              <a:gd name="connsiteY2" fmla="*/ 734606 h 3468569"/>
              <a:gd name="connsiteX3" fmla="*/ 6705600 w 7319370"/>
              <a:gd name="connsiteY3" fmla="*/ 14169 h 3468569"/>
              <a:gd name="connsiteX4" fmla="*/ 0 w 7319370"/>
              <a:gd name="connsiteY4" fmla="*/ 235842 h 3468569"/>
              <a:gd name="connsiteX0" fmla="*/ 0 w 7319370"/>
              <a:gd name="connsiteY0" fmla="*/ 221673 h 3454400"/>
              <a:gd name="connsiteX1" fmla="*/ 27709 w 7319370"/>
              <a:gd name="connsiteY1" fmla="*/ 3454400 h 3454400"/>
              <a:gd name="connsiteX2" fmla="*/ 7102764 w 7319370"/>
              <a:gd name="connsiteY2" fmla="*/ 720437 h 3454400"/>
              <a:gd name="connsiteX3" fmla="*/ 6705600 w 7319370"/>
              <a:gd name="connsiteY3" fmla="*/ 0 h 3454400"/>
              <a:gd name="connsiteX4" fmla="*/ 0 w 7319370"/>
              <a:gd name="connsiteY4" fmla="*/ 221673 h 3454400"/>
              <a:gd name="connsiteX0" fmla="*/ 0 w 7102764"/>
              <a:gd name="connsiteY0" fmla="*/ 221673 h 3454400"/>
              <a:gd name="connsiteX1" fmla="*/ 27709 w 7102764"/>
              <a:gd name="connsiteY1" fmla="*/ 3454400 h 3454400"/>
              <a:gd name="connsiteX2" fmla="*/ 7102764 w 7102764"/>
              <a:gd name="connsiteY2" fmla="*/ 720437 h 3454400"/>
              <a:gd name="connsiteX3" fmla="*/ 6705600 w 7102764"/>
              <a:gd name="connsiteY3" fmla="*/ 0 h 3454400"/>
              <a:gd name="connsiteX4" fmla="*/ 0 w 7102764"/>
              <a:gd name="connsiteY4" fmla="*/ 221673 h 3454400"/>
              <a:gd name="connsiteX0" fmla="*/ 0 w 7103018"/>
              <a:gd name="connsiteY0" fmla="*/ 221673 h 3454400"/>
              <a:gd name="connsiteX1" fmla="*/ 27709 w 7103018"/>
              <a:gd name="connsiteY1" fmla="*/ 3454400 h 3454400"/>
              <a:gd name="connsiteX2" fmla="*/ 7102764 w 7103018"/>
              <a:gd name="connsiteY2" fmla="*/ 720437 h 3454400"/>
              <a:gd name="connsiteX3" fmla="*/ 6705600 w 7103018"/>
              <a:gd name="connsiteY3" fmla="*/ 0 h 3454400"/>
              <a:gd name="connsiteX4" fmla="*/ 0 w 7103018"/>
              <a:gd name="connsiteY4" fmla="*/ 221673 h 3454400"/>
              <a:gd name="connsiteX0" fmla="*/ 0 w 7398581"/>
              <a:gd name="connsiteY0" fmla="*/ 297 h 3537824"/>
              <a:gd name="connsiteX1" fmla="*/ 323272 w 7398581"/>
              <a:gd name="connsiteY1" fmla="*/ 3537824 h 3537824"/>
              <a:gd name="connsiteX2" fmla="*/ 7398327 w 7398581"/>
              <a:gd name="connsiteY2" fmla="*/ 803861 h 3537824"/>
              <a:gd name="connsiteX3" fmla="*/ 7001163 w 7398581"/>
              <a:gd name="connsiteY3" fmla="*/ 83424 h 3537824"/>
              <a:gd name="connsiteX4" fmla="*/ 0 w 7398581"/>
              <a:gd name="connsiteY4" fmla="*/ 297 h 3537824"/>
              <a:gd name="connsiteX0" fmla="*/ 0 w 7398581"/>
              <a:gd name="connsiteY0" fmla="*/ 297 h 4092006"/>
              <a:gd name="connsiteX1" fmla="*/ 9235 w 7398581"/>
              <a:gd name="connsiteY1" fmla="*/ 4092006 h 4092006"/>
              <a:gd name="connsiteX2" fmla="*/ 7398327 w 7398581"/>
              <a:gd name="connsiteY2" fmla="*/ 803861 h 4092006"/>
              <a:gd name="connsiteX3" fmla="*/ 7001163 w 7398581"/>
              <a:gd name="connsiteY3" fmla="*/ 83424 h 4092006"/>
              <a:gd name="connsiteX4" fmla="*/ 0 w 7398581"/>
              <a:gd name="connsiteY4" fmla="*/ 297 h 4092006"/>
              <a:gd name="connsiteX0" fmla="*/ 0 w 7398508"/>
              <a:gd name="connsiteY0" fmla="*/ 0 h 4091709"/>
              <a:gd name="connsiteX1" fmla="*/ 9235 w 7398508"/>
              <a:gd name="connsiteY1" fmla="*/ 4091709 h 4091709"/>
              <a:gd name="connsiteX2" fmla="*/ 7398327 w 7398508"/>
              <a:gd name="connsiteY2" fmla="*/ 803564 h 4091709"/>
              <a:gd name="connsiteX3" fmla="*/ 6954981 w 7398508"/>
              <a:gd name="connsiteY3" fmla="*/ 9237 h 4091709"/>
              <a:gd name="connsiteX4" fmla="*/ 0 w 7398508"/>
              <a:gd name="connsiteY4" fmla="*/ 0 h 4091709"/>
              <a:gd name="connsiteX0" fmla="*/ 0 w 7111786"/>
              <a:gd name="connsiteY0" fmla="*/ 0 h 4091709"/>
              <a:gd name="connsiteX1" fmla="*/ 9235 w 7111786"/>
              <a:gd name="connsiteY1" fmla="*/ 4091709 h 4091709"/>
              <a:gd name="connsiteX2" fmla="*/ 7028873 w 7111786"/>
              <a:gd name="connsiteY2" fmla="*/ 840510 h 4091709"/>
              <a:gd name="connsiteX3" fmla="*/ 6954981 w 7111786"/>
              <a:gd name="connsiteY3" fmla="*/ 9237 h 4091709"/>
              <a:gd name="connsiteX4" fmla="*/ 0 w 7111786"/>
              <a:gd name="connsiteY4" fmla="*/ 0 h 4091709"/>
              <a:gd name="connsiteX0" fmla="*/ 0 w 7389283"/>
              <a:gd name="connsiteY0" fmla="*/ 0 h 4091709"/>
              <a:gd name="connsiteX1" fmla="*/ 9235 w 7389283"/>
              <a:gd name="connsiteY1" fmla="*/ 4091709 h 4091709"/>
              <a:gd name="connsiteX2" fmla="*/ 7389091 w 7389283"/>
              <a:gd name="connsiteY2" fmla="*/ 785091 h 4091709"/>
              <a:gd name="connsiteX3" fmla="*/ 6954981 w 7389283"/>
              <a:gd name="connsiteY3" fmla="*/ 9237 h 4091709"/>
              <a:gd name="connsiteX4" fmla="*/ 0 w 7389283"/>
              <a:gd name="connsiteY4" fmla="*/ 0 h 4091709"/>
              <a:gd name="connsiteX0" fmla="*/ 0 w 7389172"/>
              <a:gd name="connsiteY0" fmla="*/ 0 h 4091709"/>
              <a:gd name="connsiteX1" fmla="*/ 9235 w 7389172"/>
              <a:gd name="connsiteY1" fmla="*/ 4091709 h 4091709"/>
              <a:gd name="connsiteX2" fmla="*/ 7389091 w 7389172"/>
              <a:gd name="connsiteY2" fmla="*/ 785091 h 4091709"/>
              <a:gd name="connsiteX3" fmla="*/ 6954981 w 7389172"/>
              <a:gd name="connsiteY3" fmla="*/ 9237 h 4091709"/>
              <a:gd name="connsiteX4" fmla="*/ 0 w 7389172"/>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6954982"/>
              <a:gd name="connsiteY0" fmla="*/ 0 h 4091709"/>
              <a:gd name="connsiteX1" fmla="*/ 9235 w 6954982"/>
              <a:gd name="connsiteY1" fmla="*/ 4091709 h 4091709"/>
              <a:gd name="connsiteX2" fmla="*/ 6954981 w 6954982"/>
              <a:gd name="connsiteY2" fmla="*/ 9237 h 4091709"/>
              <a:gd name="connsiteX3" fmla="*/ 0 w 6954982"/>
              <a:gd name="connsiteY3" fmla="*/ 0 h 4091709"/>
              <a:gd name="connsiteX0" fmla="*/ 0 w 6954982"/>
              <a:gd name="connsiteY0" fmla="*/ 0 h 4164774"/>
              <a:gd name="connsiteX1" fmla="*/ 9235 w 6954982"/>
              <a:gd name="connsiteY1" fmla="*/ 4164774 h 4164774"/>
              <a:gd name="connsiteX2" fmla="*/ 6954981 w 6954982"/>
              <a:gd name="connsiteY2" fmla="*/ 82302 h 4164774"/>
              <a:gd name="connsiteX3" fmla="*/ 0 w 6954982"/>
              <a:gd name="connsiteY3" fmla="*/ 0 h 4164774"/>
              <a:gd name="connsiteX0" fmla="*/ 0 w 6972325"/>
              <a:gd name="connsiteY0" fmla="*/ 0 h 4164774"/>
              <a:gd name="connsiteX1" fmla="*/ 9235 w 6972325"/>
              <a:gd name="connsiteY1" fmla="*/ 4164774 h 4164774"/>
              <a:gd name="connsiteX2" fmla="*/ 6972325 w 6972325"/>
              <a:gd name="connsiteY2" fmla="*/ 9236 h 4164774"/>
              <a:gd name="connsiteX3" fmla="*/ 0 w 6972325"/>
              <a:gd name="connsiteY3" fmla="*/ 0 h 4164774"/>
              <a:gd name="connsiteX0" fmla="*/ 0 w 6972325"/>
              <a:gd name="connsiteY0" fmla="*/ 0 h 4177170"/>
              <a:gd name="connsiteX1" fmla="*/ 9235 w 6972325"/>
              <a:gd name="connsiteY1" fmla="*/ 4164774 h 4177170"/>
              <a:gd name="connsiteX2" fmla="*/ 6972325 w 6972325"/>
              <a:gd name="connsiteY2" fmla="*/ 9236 h 4177170"/>
              <a:gd name="connsiteX3" fmla="*/ 0 w 6972325"/>
              <a:gd name="connsiteY3" fmla="*/ 0 h 4177170"/>
            </a:gdLst>
            <a:ahLst/>
            <a:cxnLst>
              <a:cxn ang="0">
                <a:pos x="connsiteX0" y="connsiteY0"/>
              </a:cxn>
              <a:cxn ang="0">
                <a:pos x="connsiteX1" y="connsiteY1"/>
              </a:cxn>
              <a:cxn ang="0">
                <a:pos x="connsiteX2" y="connsiteY2"/>
              </a:cxn>
              <a:cxn ang="0">
                <a:pos x="connsiteX3" y="connsiteY3"/>
              </a:cxn>
            </a:cxnLst>
            <a:rect l="l" t="t" r="r" b="b"/>
            <a:pathLst>
              <a:path w="6972325" h="4177170">
                <a:moveTo>
                  <a:pt x="0" y="0"/>
                </a:moveTo>
                <a:cubicBezTo>
                  <a:pt x="4618" y="631151"/>
                  <a:pt x="-1" y="3087198"/>
                  <a:pt x="9235" y="4164774"/>
                </a:cubicBezTo>
                <a:cubicBezTo>
                  <a:pt x="1168398" y="4166313"/>
                  <a:pt x="4077398" y="4612410"/>
                  <a:pt x="6972325" y="9236"/>
                </a:cubicBezTo>
                <a:lnTo>
                  <a:pt x="0" y="0"/>
                </a:lnTo>
                <a:close/>
              </a:path>
            </a:pathLst>
          </a:custGeom>
          <a:solidFill>
            <a:srgbClr val="6CB6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3" name="Forme libre 12"/>
          <p:cNvSpPr/>
          <p:nvPr userDrawn="1"/>
        </p:nvSpPr>
        <p:spPr>
          <a:xfrm>
            <a:off x="4618182" y="-101600"/>
            <a:ext cx="2524090" cy="1026248"/>
          </a:xfrm>
          <a:custGeom>
            <a:avLst/>
            <a:gdLst>
              <a:gd name="connsiteX0" fmla="*/ 0 w 1200727"/>
              <a:gd name="connsiteY0" fmla="*/ 479046 h 5457446"/>
              <a:gd name="connsiteX1" fmla="*/ 1191491 w 1200727"/>
              <a:gd name="connsiteY1" fmla="*/ 479046 h 5457446"/>
              <a:gd name="connsiteX2" fmla="*/ 1200727 w 1200727"/>
              <a:gd name="connsiteY2" fmla="*/ 5457446 h 5457446"/>
              <a:gd name="connsiteX3" fmla="*/ 0 w 1200727"/>
              <a:gd name="connsiteY3" fmla="*/ 479046 h 5457446"/>
              <a:gd name="connsiteX0" fmla="*/ 0 w 1200727"/>
              <a:gd name="connsiteY0" fmla="*/ 186108 h 5164508"/>
              <a:gd name="connsiteX1" fmla="*/ 1191491 w 1200727"/>
              <a:gd name="connsiteY1" fmla="*/ 186108 h 5164508"/>
              <a:gd name="connsiteX2" fmla="*/ 1200727 w 1200727"/>
              <a:gd name="connsiteY2" fmla="*/ 5164508 h 5164508"/>
              <a:gd name="connsiteX3" fmla="*/ 0 w 1200727"/>
              <a:gd name="connsiteY3" fmla="*/ 186108 h 5164508"/>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2300694"/>
              <a:gd name="connsiteY0" fmla="*/ 0 h 4729481"/>
              <a:gd name="connsiteX1" fmla="*/ 1191491 w 2300694"/>
              <a:gd name="connsiteY1" fmla="*/ 0 h 4729481"/>
              <a:gd name="connsiteX2" fmla="*/ 2300694 w 2300694"/>
              <a:gd name="connsiteY2" fmla="*/ 4729481 h 4729481"/>
              <a:gd name="connsiteX3" fmla="*/ 0 w 2300694"/>
              <a:gd name="connsiteY3" fmla="*/ 0 h 4729481"/>
              <a:gd name="connsiteX0" fmla="*/ 0 w 2306762"/>
              <a:gd name="connsiteY0" fmla="*/ 0 h 4399707"/>
              <a:gd name="connsiteX1" fmla="*/ 1191491 w 2306762"/>
              <a:gd name="connsiteY1" fmla="*/ 0 h 4399707"/>
              <a:gd name="connsiteX2" fmla="*/ 2306762 w 2306762"/>
              <a:gd name="connsiteY2" fmla="*/ 4399707 h 4399707"/>
              <a:gd name="connsiteX3" fmla="*/ 0 w 2306762"/>
              <a:gd name="connsiteY3" fmla="*/ 0 h 4399707"/>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Lst>
            <a:ahLst/>
            <a:cxnLst>
              <a:cxn ang="0">
                <a:pos x="connsiteX0" y="connsiteY0"/>
              </a:cxn>
              <a:cxn ang="0">
                <a:pos x="connsiteX1" y="connsiteY1"/>
              </a:cxn>
              <a:cxn ang="0">
                <a:pos x="connsiteX2" y="connsiteY2"/>
              </a:cxn>
              <a:cxn ang="0">
                <a:pos x="connsiteX3" y="connsiteY3"/>
              </a:cxn>
            </a:cxnLst>
            <a:rect l="l" t="t" r="r" b="b"/>
            <a:pathLst>
              <a:path w="2294627" h="4609562">
                <a:moveTo>
                  <a:pt x="0" y="0"/>
                </a:moveTo>
                <a:lnTo>
                  <a:pt x="1191491" y="0"/>
                </a:lnTo>
                <a:cubicBezTo>
                  <a:pt x="1191491" y="0"/>
                  <a:pt x="1460275" y="2530379"/>
                  <a:pt x="2294627" y="4609562"/>
                </a:cubicBezTo>
                <a:cubicBezTo>
                  <a:pt x="1002503" y="3249886"/>
                  <a:pt x="582946" y="1613599"/>
                  <a:pt x="0" y="0"/>
                </a:cubicBezTo>
                <a:close/>
              </a:path>
            </a:pathLst>
          </a:custGeom>
          <a:solidFill>
            <a:srgbClr val="C6D6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cxnSp>
        <p:nvCxnSpPr>
          <p:cNvPr id="4" name="Connecteur droit 3"/>
          <p:cNvCxnSpPr/>
          <p:nvPr userDrawn="1"/>
        </p:nvCxnSpPr>
        <p:spPr>
          <a:xfrm>
            <a:off x="642782" y="844787"/>
            <a:ext cx="470332" cy="0"/>
          </a:xfrm>
          <a:prstGeom prst="line">
            <a:avLst/>
          </a:prstGeom>
          <a:ln w="57150" cmpd="sng">
            <a:solidFill>
              <a:srgbClr val="C6D63F"/>
            </a:solidFill>
          </a:ln>
          <a:effectLst/>
        </p:spPr>
        <p:style>
          <a:lnRef idx="2">
            <a:schemeClr val="accent1"/>
          </a:lnRef>
          <a:fillRef idx="0">
            <a:schemeClr val="accent1"/>
          </a:fillRef>
          <a:effectRef idx="1">
            <a:schemeClr val="accent1"/>
          </a:effectRef>
          <a:fontRef idx="minor">
            <a:schemeClr val="tx1"/>
          </a:fontRef>
        </p:style>
      </p:cxnSp>
      <p:sp>
        <p:nvSpPr>
          <p:cNvPr id="6" name="Espace réservé du texte 5"/>
          <p:cNvSpPr>
            <a:spLocks noGrp="1"/>
          </p:cNvSpPr>
          <p:nvPr>
            <p:ph type="body" sz="quarter" idx="10"/>
          </p:nvPr>
        </p:nvSpPr>
        <p:spPr>
          <a:xfrm>
            <a:off x="642937" y="354013"/>
            <a:ext cx="7889876" cy="481012"/>
          </a:xfrm>
          <a:prstGeom prst="rect">
            <a:avLst/>
          </a:prstGeom>
        </p:spPr>
        <p:txBody>
          <a:bodyPr lIns="0"/>
          <a:lstStyle>
            <a:lvl1pPr marL="0" indent="0">
              <a:buNone/>
              <a:defRPr sz="2000" b="1">
                <a:latin typeface="Arial" panose="020B0604020202020204" pitchFamily="34" charset="0"/>
                <a:cs typeface="Arial" panose="020B0604020202020204" pitchFamily="34" charset="0"/>
              </a:defRPr>
            </a:lvl1pPr>
            <a:lvl2pPr>
              <a:defRPr sz="2000" b="1">
                <a:latin typeface="Arial" panose="020B0604020202020204" pitchFamily="34" charset="0"/>
                <a:cs typeface="Arial" panose="020B0604020202020204" pitchFamily="34" charset="0"/>
              </a:defRPr>
            </a:lvl2pPr>
            <a:lvl3pPr>
              <a:defRPr sz="2000" b="1">
                <a:latin typeface="Arial" panose="020B0604020202020204" pitchFamily="34" charset="0"/>
                <a:cs typeface="Arial" panose="020B0604020202020204" pitchFamily="34" charset="0"/>
              </a:defRPr>
            </a:lvl3pPr>
            <a:lvl4pPr>
              <a:defRPr sz="2000" b="1">
                <a:latin typeface="Arial" panose="020B0604020202020204" pitchFamily="34" charset="0"/>
                <a:cs typeface="Arial" panose="020B0604020202020204" pitchFamily="34" charset="0"/>
              </a:defRPr>
            </a:lvl4pPr>
            <a:lvl5pPr>
              <a:defRPr sz="2000" b="1">
                <a:latin typeface="Arial" panose="020B0604020202020204" pitchFamily="34" charset="0"/>
                <a:cs typeface="Arial" panose="020B0604020202020204" pitchFamily="34" charset="0"/>
              </a:defRPr>
            </a:lvl5pPr>
          </a:lstStyle>
          <a:p>
            <a:pPr lvl="0"/>
            <a:r>
              <a:rPr lang="fr-FR" dirty="0"/>
              <a:t>Modifier les styles du texte du masque</a:t>
            </a:r>
          </a:p>
        </p:txBody>
      </p:sp>
      <p:sp>
        <p:nvSpPr>
          <p:cNvPr id="9" name="Espace réservé du texte 8"/>
          <p:cNvSpPr>
            <a:spLocks noGrp="1"/>
          </p:cNvSpPr>
          <p:nvPr>
            <p:ph type="body" sz="quarter" idx="11" hasCustomPrompt="1"/>
          </p:nvPr>
        </p:nvSpPr>
        <p:spPr>
          <a:xfrm>
            <a:off x="642937" y="1529906"/>
            <a:ext cx="7889876" cy="441683"/>
          </a:xfrm>
          <a:prstGeom prst="rect">
            <a:avLst/>
          </a:prstGeom>
        </p:spPr>
        <p:txBody>
          <a:bodyPr lIns="0"/>
          <a:lstStyle>
            <a:lvl1pPr marL="0" indent="0">
              <a:buFont typeface="Arial" panose="020B0604020202020204" pitchFamily="34" charset="0"/>
              <a:buNone/>
              <a:defRPr sz="1800" b="1">
                <a:latin typeface="Arial" panose="020B0604020202020204" pitchFamily="34" charset="0"/>
                <a:cs typeface="Arial" panose="020B0604020202020204" pitchFamily="34" charset="0"/>
              </a:defRPr>
            </a:lvl1pPr>
            <a:lvl2pPr marL="176213" indent="-176213">
              <a:buClr>
                <a:srgbClr val="5AAB45"/>
              </a:buClr>
              <a:buFont typeface="Arial" panose="020B0604020202020204" pitchFamily="34" charset="0"/>
              <a:buChar char="•"/>
              <a:defRPr sz="1600">
                <a:latin typeface="Arial" panose="020B0604020202020204" pitchFamily="34" charset="0"/>
                <a:cs typeface="Arial" panose="020B0604020202020204" pitchFamily="34" charset="0"/>
              </a:defRPr>
            </a:lvl2pPr>
          </a:lstStyle>
          <a:p>
            <a:pPr lvl="0"/>
            <a:r>
              <a:rPr lang="fr-FR" dirty="0"/>
              <a:t>Exemple de liste à puces :</a:t>
            </a:r>
          </a:p>
        </p:txBody>
      </p:sp>
      <p:sp>
        <p:nvSpPr>
          <p:cNvPr id="7" name="Espace réservé du texte 2"/>
          <p:cNvSpPr>
            <a:spLocks noGrp="1"/>
          </p:cNvSpPr>
          <p:nvPr>
            <p:ph idx="1" hasCustomPrompt="1"/>
          </p:nvPr>
        </p:nvSpPr>
        <p:spPr>
          <a:xfrm>
            <a:off x="646544" y="1971074"/>
            <a:ext cx="7897091" cy="2297690"/>
          </a:xfrm>
          <a:prstGeom prst="rect">
            <a:avLst/>
          </a:prstGeom>
        </p:spPr>
        <p:txBody>
          <a:bodyPr vert="horz" lIns="0" tIns="45720" rIns="0" bIns="45720" rtlCol="0">
            <a:normAutofit/>
          </a:bodyPr>
          <a:lstStyle>
            <a:lvl1pPr marL="285750" indent="-285750">
              <a:buClr>
                <a:srgbClr val="6CB643"/>
              </a:buClr>
              <a:buFont typeface="Arial" charset="0"/>
              <a:buChar char="•"/>
              <a:defRPr sz="1400">
                <a:latin typeface="Arial" charset="0"/>
                <a:ea typeface="Arial" charset="0"/>
                <a:cs typeface="Arial" charset="0"/>
              </a:defRPr>
            </a:lvl1pPr>
            <a:lvl2pPr marL="742950" indent="-285750">
              <a:buClr>
                <a:srgbClr val="6CB643"/>
              </a:buClr>
              <a:buFont typeface=".AppleSystemUIFont" charset="0"/>
              <a:buChar char="–"/>
              <a:defRPr sz="1400">
                <a:latin typeface="Arial" charset="0"/>
                <a:ea typeface="Arial" charset="0"/>
                <a:cs typeface="Arial" charset="0"/>
              </a:defRPr>
            </a:lvl2pPr>
            <a:lvl3pPr marL="1200150" indent="-285750">
              <a:buClr>
                <a:srgbClr val="6CB643"/>
              </a:buClr>
              <a:buFont typeface="Courier New" charset="0"/>
              <a:buChar char="o"/>
              <a:defRPr sz="1400">
                <a:latin typeface="Arial" charset="0"/>
                <a:ea typeface="Arial" charset="0"/>
                <a:cs typeface="Arial" charset="0"/>
              </a:defRPr>
            </a:lvl3pPr>
            <a:lvl4pPr>
              <a:defRPr sz="1600">
                <a:latin typeface="Arial" charset="0"/>
                <a:ea typeface="Arial" charset="0"/>
                <a:cs typeface="Arial" charset="0"/>
              </a:defRPr>
            </a:lvl4pPr>
            <a:lvl5pPr>
              <a:defRPr sz="1600">
                <a:latin typeface="Arial" charset="0"/>
                <a:ea typeface="Arial" charset="0"/>
                <a:cs typeface="Arial" charset="0"/>
              </a:defRPr>
            </a:lvl5pPr>
          </a:lstStyle>
          <a:p>
            <a:pPr lvl="0"/>
            <a:r>
              <a:rPr lang="fr-FR" dirty="0"/>
              <a:t>Cliquez pour modifier les styles du texte du masque</a:t>
            </a:r>
          </a:p>
          <a:p>
            <a:pPr lvl="1"/>
            <a:r>
              <a:rPr lang="fr-FR" dirty="0"/>
              <a:t>Deuxième niveau</a:t>
            </a:r>
          </a:p>
          <a:p>
            <a:pPr lvl="2"/>
            <a:r>
              <a:rPr lang="fr-FR" dirty="0"/>
              <a:t>Troisième niveau</a:t>
            </a:r>
          </a:p>
        </p:txBody>
      </p:sp>
      <p:sp>
        <p:nvSpPr>
          <p:cNvPr id="2" name="Espace réservé de la date 1"/>
          <p:cNvSpPr>
            <a:spLocks noGrp="1"/>
          </p:cNvSpPr>
          <p:nvPr>
            <p:ph type="dt" sz="half" idx="12"/>
          </p:nvPr>
        </p:nvSpPr>
        <p:spPr/>
        <p:txBody>
          <a:bodyPr/>
          <a:lstStyle/>
          <a:p>
            <a:endParaRPr lang="fr-FR"/>
          </a:p>
        </p:txBody>
      </p:sp>
      <p:sp>
        <p:nvSpPr>
          <p:cNvPr id="3" name="Espace réservé du pied de page 2"/>
          <p:cNvSpPr>
            <a:spLocks noGrp="1"/>
          </p:cNvSpPr>
          <p:nvPr>
            <p:ph type="ftr" sz="quarter" idx="13"/>
          </p:nvPr>
        </p:nvSpPr>
        <p:spPr/>
        <p:txBody>
          <a:bodyPr/>
          <a:lstStyle/>
          <a:p>
            <a:endParaRPr lang="fr-FR"/>
          </a:p>
        </p:txBody>
      </p:sp>
      <p:sp>
        <p:nvSpPr>
          <p:cNvPr id="5" name="Espace réservé du numéro de diapositive 4"/>
          <p:cNvSpPr>
            <a:spLocks noGrp="1"/>
          </p:cNvSpPr>
          <p:nvPr>
            <p:ph type="sldNum" sz="quarter" idx="14"/>
          </p:nvPr>
        </p:nvSpPr>
        <p:spPr/>
        <p:txBody>
          <a:bodyPr/>
          <a:lstStyle/>
          <a:p>
            <a:fld id="{9242190C-1718-4DF4-AE65-993259183895}" type="slidenum">
              <a:rPr lang="fr-FR" smtClean="0"/>
              <a:t>‹N°›</a:t>
            </a:fld>
            <a:endParaRPr lang="fr-FR"/>
          </a:p>
        </p:txBody>
      </p:sp>
    </p:spTree>
    <p:extLst>
      <p:ext uri="{BB962C8B-B14F-4D97-AF65-F5344CB8AC3E}">
        <p14:creationId xmlns:p14="http://schemas.microsoft.com/office/powerpoint/2010/main" val="962949919"/>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5375"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Dernière page">
    <p:spTree>
      <p:nvGrpSpPr>
        <p:cNvPr id="1" name=""/>
        <p:cNvGrpSpPr/>
        <p:nvPr/>
      </p:nvGrpSpPr>
      <p:grpSpPr>
        <a:xfrm>
          <a:off x="0" y="0"/>
          <a:ext cx="0" cy="0"/>
          <a:chOff x="0" y="0"/>
          <a:chExt cx="0" cy="0"/>
        </a:xfrm>
      </p:grpSpPr>
      <p:sp>
        <p:nvSpPr>
          <p:cNvPr id="12" name="Forme libre 11"/>
          <p:cNvSpPr/>
          <p:nvPr userDrawn="1"/>
        </p:nvSpPr>
        <p:spPr>
          <a:xfrm>
            <a:off x="-64655" y="-27708"/>
            <a:ext cx="7389219" cy="4091709"/>
          </a:xfrm>
          <a:custGeom>
            <a:avLst/>
            <a:gdLst>
              <a:gd name="connsiteX0" fmla="*/ 489584 w 7808954"/>
              <a:gd name="connsiteY0" fmla="*/ 357692 h 3590419"/>
              <a:gd name="connsiteX1" fmla="*/ 517293 w 7808954"/>
              <a:gd name="connsiteY1" fmla="*/ 3590419 h 3590419"/>
              <a:gd name="connsiteX2" fmla="*/ 7592348 w 7808954"/>
              <a:gd name="connsiteY2" fmla="*/ 856456 h 3590419"/>
              <a:gd name="connsiteX3" fmla="*/ 7195184 w 7808954"/>
              <a:gd name="connsiteY3" fmla="*/ 136019 h 3590419"/>
              <a:gd name="connsiteX4" fmla="*/ 489584 w 7808954"/>
              <a:gd name="connsiteY4" fmla="*/ 357692 h 3590419"/>
              <a:gd name="connsiteX0" fmla="*/ 12 w 7319382"/>
              <a:gd name="connsiteY0" fmla="*/ 643083 h 3875810"/>
              <a:gd name="connsiteX1" fmla="*/ 27721 w 7319382"/>
              <a:gd name="connsiteY1" fmla="*/ 3875810 h 3875810"/>
              <a:gd name="connsiteX2" fmla="*/ 7102776 w 7319382"/>
              <a:gd name="connsiteY2" fmla="*/ 1141847 h 3875810"/>
              <a:gd name="connsiteX3" fmla="*/ 6705612 w 7319382"/>
              <a:gd name="connsiteY3" fmla="*/ 421410 h 3875810"/>
              <a:gd name="connsiteX4" fmla="*/ 12 w 7319382"/>
              <a:gd name="connsiteY4" fmla="*/ 643083 h 3875810"/>
              <a:gd name="connsiteX0" fmla="*/ 0 w 7319370"/>
              <a:gd name="connsiteY0" fmla="*/ 235842 h 3468569"/>
              <a:gd name="connsiteX1" fmla="*/ 27709 w 7319370"/>
              <a:gd name="connsiteY1" fmla="*/ 3468569 h 3468569"/>
              <a:gd name="connsiteX2" fmla="*/ 7102764 w 7319370"/>
              <a:gd name="connsiteY2" fmla="*/ 734606 h 3468569"/>
              <a:gd name="connsiteX3" fmla="*/ 6705600 w 7319370"/>
              <a:gd name="connsiteY3" fmla="*/ 14169 h 3468569"/>
              <a:gd name="connsiteX4" fmla="*/ 0 w 7319370"/>
              <a:gd name="connsiteY4" fmla="*/ 235842 h 3468569"/>
              <a:gd name="connsiteX0" fmla="*/ 0 w 7319370"/>
              <a:gd name="connsiteY0" fmla="*/ 221673 h 3454400"/>
              <a:gd name="connsiteX1" fmla="*/ 27709 w 7319370"/>
              <a:gd name="connsiteY1" fmla="*/ 3454400 h 3454400"/>
              <a:gd name="connsiteX2" fmla="*/ 7102764 w 7319370"/>
              <a:gd name="connsiteY2" fmla="*/ 720437 h 3454400"/>
              <a:gd name="connsiteX3" fmla="*/ 6705600 w 7319370"/>
              <a:gd name="connsiteY3" fmla="*/ 0 h 3454400"/>
              <a:gd name="connsiteX4" fmla="*/ 0 w 7319370"/>
              <a:gd name="connsiteY4" fmla="*/ 221673 h 3454400"/>
              <a:gd name="connsiteX0" fmla="*/ 0 w 7102764"/>
              <a:gd name="connsiteY0" fmla="*/ 221673 h 3454400"/>
              <a:gd name="connsiteX1" fmla="*/ 27709 w 7102764"/>
              <a:gd name="connsiteY1" fmla="*/ 3454400 h 3454400"/>
              <a:gd name="connsiteX2" fmla="*/ 7102764 w 7102764"/>
              <a:gd name="connsiteY2" fmla="*/ 720437 h 3454400"/>
              <a:gd name="connsiteX3" fmla="*/ 6705600 w 7102764"/>
              <a:gd name="connsiteY3" fmla="*/ 0 h 3454400"/>
              <a:gd name="connsiteX4" fmla="*/ 0 w 7102764"/>
              <a:gd name="connsiteY4" fmla="*/ 221673 h 3454400"/>
              <a:gd name="connsiteX0" fmla="*/ 0 w 7103018"/>
              <a:gd name="connsiteY0" fmla="*/ 221673 h 3454400"/>
              <a:gd name="connsiteX1" fmla="*/ 27709 w 7103018"/>
              <a:gd name="connsiteY1" fmla="*/ 3454400 h 3454400"/>
              <a:gd name="connsiteX2" fmla="*/ 7102764 w 7103018"/>
              <a:gd name="connsiteY2" fmla="*/ 720437 h 3454400"/>
              <a:gd name="connsiteX3" fmla="*/ 6705600 w 7103018"/>
              <a:gd name="connsiteY3" fmla="*/ 0 h 3454400"/>
              <a:gd name="connsiteX4" fmla="*/ 0 w 7103018"/>
              <a:gd name="connsiteY4" fmla="*/ 221673 h 3454400"/>
              <a:gd name="connsiteX0" fmla="*/ 0 w 7398581"/>
              <a:gd name="connsiteY0" fmla="*/ 297 h 3537824"/>
              <a:gd name="connsiteX1" fmla="*/ 323272 w 7398581"/>
              <a:gd name="connsiteY1" fmla="*/ 3537824 h 3537824"/>
              <a:gd name="connsiteX2" fmla="*/ 7398327 w 7398581"/>
              <a:gd name="connsiteY2" fmla="*/ 803861 h 3537824"/>
              <a:gd name="connsiteX3" fmla="*/ 7001163 w 7398581"/>
              <a:gd name="connsiteY3" fmla="*/ 83424 h 3537824"/>
              <a:gd name="connsiteX4" fmla="*/ 0 w 7398581"/>
              <a:gd name="connsiteY4" fmla="*/ 297 h 3537824"/>
              <a:gd name="connsiteX0" fmla="*/ 0 w 7398581"/>
              <a:gd name="connsiteY0" fmla="*/ 297 h 4092006"/>
              <a:gd name="connsiteX1" fmla="*/ 9235 w 7398581"/>
              <a:gd name="connsiteY1" fmla="*/ 4092006 h 4092006"/>
              <a:gd name="connsiteX2" fmla="*/ 7398327 w 7398581"/>
              <a:gd name="connsiteY2" fmla="*/ 803861 h 4092006"/>
              <a:gd name="connsiteX3" fmla="*/ 7001163 w 7398581"/>
              <a:gd name="connsiteY3" fmla="*/ 83424 h 4092006"/>
              <a:gd name="connsiteX4" fmla="*/ 0 w 7398581"/>
              <a:gd name="connsiteY4" fmla="*/ 297 h 4092006"/>
              <a:gd name="connsiteX0" fmla="*/ 0 w 7398508"/>
              <a:gd name="connsiteY0" fmla="*/ 0 h 4091709"/>
              <a:gd name="connsiteX1" fmla="*/ 9235 w 7398508"/>
              <a:gd name="connsiteY1" fmla="*/ 4091709 h 4091709"/>
              <a:gd name="connsiteX2" fmla="*/ 7398327 w 7398508"/>
              <a:gd name="connsiteY2" fmla="*/ 803564 h 4091709"/>
              <a:gd name="connsiteX3" fmla="*/ 6954981 w 7398508"/>
              <a:gd name="connsiteY3" fmla="*/ 9237 h 4091709"/>
              <a:gd name="connsiteX4" fmla="*/ 0 w 7398508"/>
              <a:gd name="connsiteY4" fmla="*/ 0 h 4091709"/>
              <a:gd name="connsiteX0" fmla="*/ 0 w 7111786"/>
              <a:gd name="connsiteY0" fmla="*/ 0 h 4091709"/>
              <a:gd name="connsiteX1" fmla="*/ 9235 w 7111786"/>
              <a:gd name="connsiteY1" fmla="*/ 4091709 h 4091709"/>
              <a:gd name="connsiteX2" fmla="*/ 7028873 w 7111786"/>
              <a:gd name="connsiteY2" fmla="*/ 840510 h 4091709"/>
              <a:gd name="connsiteX3" fmla="*/ 6954981 w 7111786"/>
              <a:gd name="connsiteY3" fmla="*/ 9237 h 4091709"/>
              <a:gd name="connsiteX4" fmla="*/ 0 w 7111786"/>
              <a:gd name="connsiteY4" fmla="*/ 0 h 4091709"/>
              <a:gd name="connsiteX0" fmla="*/ 0 w 7389283"/>
              <a:gd name="connsiteY0" fmla="*/ 0 h 4091709"/>
              <a:gd name="connsiteX1" fmla="*/ 9235 w 7389283"/>
              <a:gd name="connsiteY1" fmla="*/ 4091709 h 4091709"/>
              <a:gd name="connsiteX2" fmla="*/ 7389091 w 7389283"/>
              <a:gd name="connsiteY2" fmla="*/ 785091 h 4091709"/>
              <a:gd name="connsiteX3" fmla="*/ 6954981 w 7389283"/>
              <a:gd name="connsiteY3" fmla="*/ 9237 h 4091709"/>
              <a:gd name="connsiteX4" fmla="*/ 0 w 7389283"/>
              <a:gd name="connsiteY4" fmla="*/ 0 h 4091709"/>
              <a:gd name="connsiteX0" fmla="*/ 0 w 7389172"/>
              <a:gd name="connsiteY0" fmla="*/ 0 h 4091709"/>
              <a:gd name="connsiteX1" fmla="*/ 9235 w 7389172"/>
              <a:gd name="connsiteY1" fmla="*/ 4091709 h 4091709"/>
              <a:gd name="connsiteX2" fmla="*/ 7389091 w 7389172"/>
              <a:gd name="connsiteY2" fmla="*/ 785091 h 4091709"/>
              <a:gd name="connsiteX3" fmla="*/ 6954981 w 7389172"/>
              <a:gd name="connsiteY3" fmla="*/ 9237 h 4091709"/>
              <a:gd name="connsiteX4" fmla="*/ 0 w 7389172"/>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89219" h="4091709">
                <a:moveTo>
                  <a:pt x="0" y="0"/>
                </a:moveTo>
                <a:cubicBezTo>
                  <a:pt x="4618" y="631151"/>
                  <a:pt x="-1" y="3014133"/>
                  <a:pt x="9235" y="4091709"/>
                </a:cubicBezTo>
                <a:cubicBezTo>
                  <a:pt x="3245041" y="1407008"/>
                  <a:pt x="6072909" y="1102205"/>
                  <a:pt x="7389091" y="785091"/>
                </a:cubicBezTo>
                <a:cubicBezTo>
                  <a:pt x="7395249" y="794327"/>
                  <a:pt x="7179732" y="321734"/>
                  <a:pt x="6954981" y="9237"/>
                </a:cubicBezTo>
                <a:lnTo>
                  <a:pt x="0" y="0"/>
                </a:lnTo>
                <a:close/>
              </a:path>
            </a:pathLst>
          </a:custGeom>
          <a:solidFill>
            <a:srgbClr val="6CB6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3" name="Forme libre 12"/>
          <p:cNvSpPr/>
          <p:nvPr userDrawn="1"/>
        </p:nvSpPr>
        <p:spPr>
          <a:xfrm>
            <a:off x="7952509" y="-18472"/>
            <a:ext cx="1200727" cy="4978400"/>
          </a:xfrm>
          <a:custGeom>
            <a:avLst/>
            <a:gdLst>
              <a:gd name="connsiteX0" fmla="*/ 0 w 1200727"/>
              <a:gd name="connsiteY0" fmla="*/ 479046 h 5457446"/>
              <a:gd name="connsiteX1" fmla="*/ 1191491 w 1200727"/>
              <a:gd name="connsiteY1" fmla="*/ 479046 h 5457446"/>
              <a:gd name="connsiteX2" fmla="*/ 1200727 w 1200727"/>
              <a:gd name="connsiteY2" fmla="*/ 5457446 h 5457446"/>
              <a:gd name="connsiteX3" fmla="*/ 0 w 1200727"/>
              <a:gd name="connsiteY3" fmla="*/ 479046 h 5457446"/>
              <a:gd name="connsiteX0" fmla="*/ 0 w 1200727"/>
              <a:gd name="connsiteY0" fmla="*/ 186108 h 5164508"/>
              <a:gd name="connsiteX1" fmla="*/ 1191491 w 1200727"/>
              <a:gd name="connsiteY1" fmla="*/ 186108 h 5164508"/>
              <a:gd name="connsiteX2" fmla="*/ 1200727 w 1200727"/>
              <a:gd name="connsiteY2" fmla="*/ 5164508 h 5164508"/>
              <a:gd name="connsiteX3" fmla="*/ 0 w 1200727"/>
              <a:gd name="connsiteY3" fmla="*/ 186108 h 5164508"/>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Lst>
            <a:ahLst/>
            <a:cxnLst>
              <a:cxn ang="0">
                <a:pos x="connsiteX0" y="connsiteY0"/>
              </a:cxn>
              <a:cxn ang="0">
                <a:pos x="connsiteX1" y="connsiteY1"/>
              </a:cxn>
              <a:cxn ang="0">
                <a:pos x="connsiteX2" y="connsiteY2"/>
              </a:cxn>
              <a:cxn ang="0">
                <a:pos x="connsiteX3" y="connsiteY3"/>
              </a:cxn>
            </a:cxnLst>
            <a:rect l="l" t="t" r="r" b="b"/>
            <a:pathLst>
              <a:path w="1200727" h="4978400">
                <a:moveTo>
                  <a:pt x="0" y="0"/>
                </a:moveTo>
                <a:lnTo>
                  <a:pt x="1191491" y="0"/>
                </a:lnTo>
                <a:cubicBezTo>
                  <a:pt x="1191491" y="0"/>
                  <a:pt x="1197648" y="3318933"/>
                  <a:pt x="1200727" y="4978400"/>
                </a:cubicBezTo>
                <a:cubicBezTo>
                  <a:pt x="1012921" y="3318933"/>
                  <a:pt x="862060" y="1853430"/>
                  <a:pt x="0" y="0"/>
                </a:cubicBezTo>
                <a:close/>
              </a:path>
            </a:pathLst>
          </a:custGeom>
          <a:solidFill>
            <a:srgbClr val="C6D6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8" name="Image 7" descr="Lg CNSA 2017 Q.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5008" y="3973493"/>
            <a:ext cx="1307234" cy="854333"/>
          </a:xfrm>
          <a:prstGeom prst="rect">
            <a:avLst/>
          </a:prstGeom>
        </p:spPr>
      </p:pic>
      <p:grpSp>
        <p:nvGrpSpPr>
          <p:cNvPr id="9" name="Groupe 8"/>
          <p:cNvGrpSpPr/>
          <p:nvPr userDrawn="1"/>
        </p:nvGrpSpPr>
        <p:grpSpPr>
          <a:xfrm>
            <a:off x="2948652" y="5000258"/>
            <a:ext cx="5584161" cy="1385321"/>
            <a:chOff x="2081045" y="5000258"/>
            <a:chExt cx="5584161" cy="1385321"/>
          </a:xfrm>
        </p:grpSpPr>
        <p:pic>
          <p:nvPicPr>
            <p:cNvPr id="10" name="Image 9" descr="TWITTE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7980" y="5790068"/>
              <a:ext cx="255306" cy="214007"/>
            </a:xfrm>
            <a:prstGeom prst="rect">
              <a:avLst/>
            </a:prstGeom>
          </p:spPr>
        </p:pic>
        <p:sp>
          <p:nvSpPr>
            <p:cNvPr id="11" name="Espace réservé du texte 2"/>
            <p:cNvSpPr txBox="1">
              <a:spLocks/>
            </p:cNvSpPr>
            <p:nvPr/>
          </p:nvSpPr>
          <p:spPr>
            <a:xfrm>
              <a:off x="2081045" y="5000258"/>
              <a:ext cx="5584161" cy="1385321"/>
            </a:xfrm>
            <a:prstGeom prst="rect">
              <a:avLst/>
            </a:prstGeom>
          </p:spPr>
          <p:txBody>
            <a:bodyPr vert="horz" lIns="0" tIns="0" rIns="0" bIns="0" rtlCol="0">
              <a:normAutofit/>
            </a:bodyPr>
            <a:lstStyle>
              <a:lvl1pPr marL="0" indent="0" algn="ctr" defTabSz="457200" rtl="0" eaLnBrk="1" latinLnBrk="0" hangingPunct="1">
                <a:lnSpc>
                  <a:spcPct val="80000"/>
                </a:lnSpc>
                <a:spcBef>
                  <a:spcPct val="0"/>
                </a:spcBef>
                <a:buNone/>
                <a:defRPr sz="4400" b="1" kern="1200">
                  <a:solidFill>
                    <a:schemeClr val="tx1"/>
                  </a:solidFill>
                  <a:latin typeface="Arial"/>
                  <a:ea typeface="+mj-ea"/>
                  <a:cs typeface="Arial"/>
                </a:defRPr>
              </a:lvl1pPr>
              <a:lvl2pPr marL="457200" indent="0">
                <a:buNone/>
                <a:defRPr sz="1600" b="0">
                  <a:latin typeface="Arial"/>
                  <a:cs typeface="Arial"/>
                </a:defRPr>
              </a:lvl2pPr>
            </a:lstStyle>
            <a:p>
              <a:pPr algn="r">
                <a:lnSpc>
                  <a:spcPct val="130000"/>
                </a:lnSpc>
              </a:pPr>
              <a:r>
                <a:rPr lang="fr-FR" sz="1300" b="0" dirty="0"/>
                <a:t>66, avenue du Maine     </a:t>
              </a:r>
            </a:p>
            <a:p>
              <a:pPr algn="r">
                <a:lnSpc>
                  <a:spcPct val="130000"/>
                </a:lnSpc>
              </a:pPr>
              <a:r>
                <a:rPr lang="fr-FR" sz="1300" b="0" dirty="0"/>
                <a:t>75682 Paris cedex 14</a:t>
              </a:r>
              <a:endParaRPr lang="fr-FR" sz="1300" b="0" u="sng" dirty="0"/>
            </a:p>
            <a:p>
              <a:pPr algn="r">
                <a:lnSpc>
                  <a:spcPct val="130000"/>
                </a:lnSpc>
              </a:pPr>
              <a:r>
                <a:rPr lang="fr-FR" sz="1300" b="0" u="sng" dirty="0">
                  <a:hlinkClick r:id="rId4"/>
                </a:rPr>
                <a:t>www.cnsa.fr</a:t>
              </a:r>
              <a:endParaRPr lang="fr-FR" sz="1300" b="0" u="sng" dirty="0"/>
            </a:p>
            <a:p>
              <a:pPr algn="r">
                <a:lnSpc>
                  <a:spcPct val="130000"/>
                </a:lnSpc>
              </a:pPr>
              <a:r>
                <a:rPr lang="fr-FR" sz="1300" b="0" u="sng" dirty="0">
                  <a:hlinkClick r:id="rId5"/>
                </a:rPr>
                <a:t>@</a:t>
              </a:r>
              <a:r>
                <a:rPr lang="fr-FR" sz="1300" b="0" u="sng" dirty="0" err="1">
                  <a:hlinkClick r:id="rId5"/>
                </a:rPr>
                <a:t>CNSA_actu</a:t>
              </a:r>
              <a:endParaRPr lang="fr-FR" sz="1300" b="0" dirty="0"/>
            </a:p>
            <a:p>
              <a:pPr algn="r">
                <a:lnSpc>
                  <a:spcPct val="130000"/>
                </a:lnSpc>
              </a:pPr>
              <a:r>
                <a:rPr lang="fr-FR" sz="1300" b="0" u="sng" dirty="0">
                  <a:hlinkClick r:id="rId6"/>
                </a:rPr>
                <a:t>http://www.pour-les-personnes-agees.gouv.fr</a:t>
              </a:r>
              <a:endParaRPr lang="fr-FR" sz="1300" b="0" dirty="0"/>
            </a:p>
          </p:txBody>
        </p:sp>
      </p:grpSp>
    </p:spTree>
    <p:extLst>
      <p:ext uri="{BB962C8B-B14F-4D97-AF65-F5344CB8AC3E}">
        <p14:creationId xmlns:p14="http://schemas.microsoft.com/office/powerpoint/2010/main" val="4239738348"/>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5375"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Intercalaire">
    <p:spTree>
      <p:nvGrpSpPr>
        <p:cNvPr id="1" name=""/>
        <p:cNvGrpSpPr/>
        <p:nvPr/>
      </p:nvGrpSpPr>
      <p:grpSpPr>
        <a:xfrm>
          <a:off x="0" y="0"/>
          <a:ext cx="0" cy="0"/>
          <a:chOff x="0" y="0"/>
          <a:chExt cx="0" cy="0"/>
        </a:xfrm>
      </p:grpSpPr>
      <p:sp>
        <p:nvSpPr>
          <p:cNvPr id="9" name="Forme libre 8"/>
          <p:cNvSpPr/>
          <p:nvPr userDrawn="1"/>
        </p:nvSpPr>
        <p:spPr>
          <a:xfrm rot="5400000" flipV="1">
            <a:off x="2092036" y="3482109"/>
            <a:ext cx="2078181" cy="4710547"/>
          </a:xfrm>
          <a:custGeom>
            <a:avLst/>
            <a:gdLst>
              <a:gd name="connsiteX0" fmla="*/ 0 w 1200727"/>
              <a:gd name="connsiteY0" fmla="*/ 479046 h 5457446"/>
              <a:gd name="connsiteX1" fmla="*/ 1191491 w 1200727"/>
              <a:gd name="connsiteY1" fmla="*/ 479046 h 5457446"/>
              <a:gd name="connsiteX2" fmla="*/ 1200727 w 1200727"/>
              <a:gd name="connsiteY2" fmla="*/ 5457446 h 5457446"/>
              <a:gd name="connsiteX3" fmla="*/ 0 w 1200727"/>
              <a:gd name="connsiteY3" fmla="*/ 479046 h 5457446"/>
              <a:gd name="connsiteX0" fmla="*/ 0 w 1200727"/>
              <a:gd name="connsiteY0" fmla="*/ 186108 h 5164508"/>
              <a:gd name="connsiteX1" fmla="*/ 1191491 w 1200727"/>
              <a:gd name="connsiteY1" fmla="*/ 186108 h 5164508"/>
              <a:gd name="connsiteX2" fmla="*/ 1200727 w 1200727"/>
              <a:gd name="connsiteY2" fmla="*/ 5164508 h 5164508"/>
              <a:gd name="connsiteX3" fmla="*/ 0 w 1200727"/>
              <a:gd name="connsiteY3" fmla="*/ 186108 h 5164508"/>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2078181"/>
              <a:gd name="connsiteY0" fmla="*/ 449031 h 4978400"/>
              <a:gd name="connsiteX1" fmla="*/ 2068945 w 2078181"/>
              <a:gd name="connsiteY1" fmla="*/ 0 h 4978400"/>
              <a:gd name="connsiteX2" fmla="*/ 2078181 w 2078181"/>
              <a:gd name="connsiteY2" fmla="*/ 4978400 h 4978400"/>
              <a:gd name="connsiteX3" fmla="*/ 0 w 2078181"/>
              <a:gd name="connsiteY3" fmla="*/ 449031 h 4978400"/>
              <a:gd name="connsiteX0" fmla="*/ 0 w 2078181"/>
              <a:gd name="connsiteY0" fmla="*/ 449031 h 4978400"/>
              <a:gd name="connsiteX1" fmla="*/ 2068945 w 2078181"/>
              <a:gd name="connsiteY1" fmla="*/ 0 h 4978400"/>
              <a:gd name="connsiteX2" fmla="*/ 2078181 w 2078181"/>
              <a:gd name="connsiteY2" fmla="*/ 4978400 h 4978400"/>
              <a:gd name="connsiteX3" fmla="*/ 0 w 2078181"/>
              <a:gd name="connsiteY3" fmla="*/ 449031 h 4978400"/>
              <a:gd name="connsiteX0" fmla="*/ 0 w 2078181"/>
              <a:gd name="connsiteY0" fmla="*/ 449031 h 4978400"/>
              <a:gd name="connsiteX1" fmla="*/ 2068945 w 2078181"/>
              <a:gd name="connsiteY1" fmla="*/ 0 h 4978400"/>
              <a:gd name="connsiteX2" fmla="*/ 2078181 w 2078181"/>
              <a:gd name="connsiteY2" fmla="*/ 4978400 h 4978400"/>
              <a:gd name="connsiteX3" fmla="*/ 0 w 2078181"/>
              <a:gd name="connsiteY3" fmla="*/ 449031 h 4978400"/>
              <a:gd name="connsiteX0" fmla="*/ 0 w 2078181"/>
              <a:gd name="connsiteY0" fmla="*/ 449031 h 4978400"/>
              <a:gd name="connsiteX1" fmla="*/ 2068945 w 2078181"/>
              <a:gd name="connsiteY1" fmla="*/ 0 h 4978400"/>
              <a:gd name="connsiteX2" fmla="*/ 2078181 w 2078181"/>
              <a:gd name="connsiteY2" fmla="*/ 4978400 h 4978400"/>
              <a:gd name="connsiteX3" fmla="*/ 0 w 2078181"/>
              <a:gd name="connsiteY3" fmla="*/ 449031 h 4978400"/>
              <a:gd name="connsiteX0" fmla="*/ 0 w 2078181"/>
              <a:gd name="connsiteY0" fmla="*/ 449031 h 4978400"/>
              <a:gd name="connsiteX1" fmla="*/ 2068945 w 2078181"/>
              <a:gd name="connsiteY1" fmla="*/ 0 h 4978400"/>
              <a:gd name="connsiteX2" fmla="*/ 2078181 w 2078181"/>
              <a:gd name="connsiteY2" fmla="*/ 4978400 h 4978400"/>
              <a:gd name="connsiteX3" fmla="*/ 0 w 2078181"/>
              <a:gd name="connsiteY3" fmla="*/ 449031 h 4978400"/>
              <a:gd name="connsiteX0" fmla="*/ 0 w 2078181"/>
              <a:gd name="connsiteY0" fmla="*/ 449031 h 4978400"/>
              <a:gd name="connsiteX1" fmla="*/ 2068945 w 2078181"/>
              <a:gd name="connsiteY1" fmla="*/ 0 h 4978400"/>
              <a:gd name="connsiteX2" fmla="*/ 2078181 w 2078181"/>
              <a:gd name="connsiteY2" fmla="*/ 4978400 h 4978400"/>
              <a:gd name="connsiteX3" fmla="*/ 0 w 2078181"/>
              <a:gd name="connsiteY3" fmla="*/ 449031 h 4978400"/>
            </a:gdLst>
            <a:ahLst/>
            <a:cxnLst>
              <a:cxn ang="0">
                <a:pos x="connsiteX0" y="connsiteY0"/>
              </a:cxn>
              <a:cxn ang="0">
                <a:pos x="connsiteX1" y="connsiteY1"/>
              </a:cxn>
              <a:cxn ang="0">
                <a:pos x="connsiteX2" y="connsiteY2"/>
              </a:cxn>
              <a:cxn ang="0">
                <a:pos x="connsiteX3" y="connsiteY3"/>
              </a:cxn>
            </a:cxnLst>
            <a:rect l="l" t="t" r="r" b="b"/>
            <a:pathLst>
              <a:path w="2078181" h="4978400">
                <a:moveTo>
                  <a:pt x="0" y="449031"/>
                </a:moveTo>
                <a:cubicBezTo>
                  <a:pt x="837430" y="94362"/>
                  <a:pt x="1416243" y="32538"/>
                  <a:pt x="2068945" y="0"/>
                </a:cubicBezTo>
                <a:cubicBezTo>
                  <a:pt x="2068945" y="0"/>
                  <a:pt x="2075102" y="3318933"/>
                  <a:pt x="2078181" y="4978400"/>
                </a:cubicBezTo>
                <a:cubicBezTo>
                  <a:pt x="1677939" y="3299410"/>
                  <a:pt x="1046787" y="1794860"/>
                  <a:pt x="0" y="449031"/>
                </a:cubicBezTo>
                <a:close/>
              </a:path>
            </a:pathLst>
          </a:custGeom>
          <a:solidFill>
            <a:srgbClr val="6CB6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10" name="Forme libre 9"/>
          <p:cNvSpPr/>
          <p:nvPr userDrawn="1"/>
        </p:nvSpPr>
        <p:spPr>
          <a:xfrm>
            <a:off x="1" y="-2990"/>
            <a:ext cx="2857479" cy="6860990"/>
          </a:xfrm>
          <a:custGeom>
            <a:avLst/>
            <a:gdLst>
              <a:gd name="connsiteX0" fmla="*/ 489584 w 7808954"/>
              <a:gd name="connsiteY0" fmla="*/ 357692 h 3590419"/>
              <a:gd name="connsiteX1" fmla="*/ 517293 w 7808954"/>
              <a:gd name="connsiteY1" fmla="*/ 3590419 h 3590419"/>
              <a:gd name="connsiteX2" fmla="*/ 7592348 w 7808954"/>
              <a:gd name="connsiteY2" fmla="*/ 856456 h 3590419"/>
              <a:gd name="connsiteX3" fmla="*/ 7195184 w 7808954"/>
              <a:gd name="connsiteY3" fmla="*/ 136019 h 3590419"/>
              <a:gd name="connsiteX4" fmla="*/ 489584 w 7808954"/>
              <a:gd name="connsiteY4" fmla="*/ 357692 h 3590419"/>
              <a:gd name="connsiteX0" fmla="*/ 12 w 7319382"/>
              <a:gd name="connsiteY0" fmla="*/ 643083 h 3875810"/>
              <a:gd name="connsiteX1" fmla="*/ 27721 w 7319382"/>
              <a:gd name="connsiteY1" fmla="*/ 3875810 h 3875810"/>
              <a:gd name="connsiteX2" fmla="*/ 7102776 w 7319382"/>
              <a:gd name="connsiteY2" fmla="*/ 1141847 h 3875810"/>
              <a:gd name="connsiteX3" fmla="*/ 6705612 w 7319382"/>
              <a:gd name="connsiteY3" fmla="*/ 421410 h 3875810"/>
              <a:gd name="connsiteX4" fmla="*/ 12 w 7319382"/>
              <a:gd name="connsiteY4" fmla="*/ 643083 h 3875810"/>
              <a:gd name="connsiteX0" fmla="*/ 0 w 7319370"/>
              <a:gd name="connsiteY0" fmla="*/ 235842 h 3468569"/>
              <a:gd name="connsiteX1" fmla="*/ 27709 w 7319370"/>
              <a:gd name="connsiteY1" fmla="*/ 3468569 h 3468569"/>
              <a:gd name="connsiteX2" fmla="*/ 7102764 w 7319370"/>
              <a:gd name="connsiteY2" fmla="*/ 734606 h 3468569"/>
              <a:gd name="connsiteX3" fmla="*/ 6705600 w 7319370"/>
              <a:gd name="connsiteY3" fmla="*/ 14169 h 3468569"/>
              <a:gd name="connsiteX4" fmla="*/ 0 w 7319370"/>
              <a:gd name="connsiteY4" fmla="*/ 235842 h 3468569"/>
              <a:gd name="connsiteX0" fmla="*/ 0 w 7319370"/>
              <a:gd name="connsiteY0" fmla="*/ 221673 h 3454400"/>
              <a:gd name="connsiteX1" fmla="*/ 27709 w 7319370"/>
              <a:gd name="connsiteY1" fmla="*/ 3454400 h 3454400"/>
              <a:gd name="connsiteX2" fmla="*/ 7102764 w 7319370"/>
              <a:gd name="connsiteY2" fmla="*/ 720437 h 3454400"/>
              <a:gd name="connsiteX3" fmla="*/ 6705600 w 7319370"/>
              <a:gd name="connsiteY3" fmla="*/ 0 h 3454400"/>
              <a:gd name="connsiteX4" fmla="*/ 0 w 7319370"/>
              <a:gd name="connsiteY4" fmla="*/ 221673 h 3454400"/>
              <a:gd name="connsiteX0" fmla="*/ 0 w 7102764"/>
              <a:gd name="connsiteY0" fmla="*/ 221673 h 3454400"/>
              <a:gd name="connsiteX1" fmla="*/ 27709 w 7102764"/>
              <a:gd name="connsiteY1" fmla="*/ 3454400 h 3454400"/>
              <a:gd name="connsiteX2" fmla="*/ 7102764 w 7102764"/>
              <a:gd name="connsiteY2" fmla="*/ 720437 h 3454400"/>
              <a:gd name="connsiteX3" fmla="*/ 6705600 w 7102764"/>
              <a:gd name="connsiteY3" fmla="*/ 0 h 3454400"/>
              <a:gd name="connsiteX4" fmla="*/ 0 w 7102764"/>
              <a:gd name="connsiteY4" fmla="*/ 221673 h 3454400"/>
              <a:gd name="connsiteX0" fmla="*/ 0 w 7103018"/>
              <a:gd name="connsiteY0" fmla="*/ 221673 h 3454400"/>
              <a:gd name="connsiteX1" fmla="*/ 27709 w 7103018"/>
              <a:gd name="connsiteY1" fmla="*/ 3454400 h 3454400"/>
              <a:gd name="connsiteX2" fmla="*/ 7102764 w 7103018"/>
              <a:gd name="connsiteY2" fmla="*/ 720437 h 3454400"/>
              <a:gd name="connsiteX3" fmla="*/ 6705600 w 7103018"/>
              <a:gd name="connsiteY3" fmla="*/ 0 h 3454400"/>
              <a:gd name="connsiteX4" fmla="*/ 0 w 7103018"/>
              <a:gd name="connsiteY4" fmla="*/ 221673 h 3454400"/>
              <a:gd name="connsiteX0" fmla="*/ 0 w 7398581"/>
              <a:gd name="connsiteY0" fmla="*/ 297 h 3537824"/>
              <a:gd name="connsiteX1" fmla="*/ 323272 w 7398581"/>
              <a:gd name="connsiteY1" fmla="*/ 3537824 h 3537824"/>
              <a:gd name="connsiteX2" fmla="*/ 7398327 w 7398581"/>
              <a:gd name="connsiteY2" fmla="*/ 803861 h 3537824"/>
              <a:gd name="connsiteX3" fmla="*/ 7001163 w 7398581"/>
              <a:gd name="connsiteY3" fmla="*/ 83424 h 3537824"/>
              <a:gd name="connsiteX4" fmla="*/ 0 w 7398581"/>
              <a:gd name="connsiteY4" fmla="*/ 297 h 3537824"/>
              <a:gd name="connsiteX0" fmla="*/ 0 w 7398581"/>
              <a:gd name="connsiteY0" fmla="*/ 297 h 4092006"/>
              <a:gd name="connsiteX1" fmla="*/ 9235 w 7398581"/>
              <a:gd name="connsiteY1" fmla="*/ 4092006 h 4092006"/>
              <a:gd name="connsiteX2" fmla="*/ 7398327 w 7398581"/>
              <a:gd name="connsiteY2" fmla="*/ 803861 h 4092006"/>
              <a:gd name="connsiteX3" fmla="*/ 7001163 w 7398581"/>
              <a:gd name="connsiteY3" fmla="*/ 83424 h 4092006"/>
              <a:gd name="connsiteX4" fmla="*/ 0 w 7398581"/>
              <a:gd name="connsiteY4" fmla="*/ 297 h 4092006"/>
              <a:gd name="connsiteX0" fmla="*/ 0 w 7398508"/>
              <a:gd name="connsiteY0" fmla="*/ 0 h 4091709"/>
              <a:gd name="connsiteX1" fmla="*/ 9235 w 7398508"/>
              <a:gd name="connsiteY1" fmla="*/ 4091709 h 4091709"/>
              <a:gd name="connsiteX2" fmla="*/ 7398327 w 7398508"/>
              <a:gd name="connsiteY2" fmla="*/ 803564 h 4091709"/>
              <a:gd name="connsiteX3" fmla="*/ 6954981 w 7398508"/>
              <a:gd name="connsiteY3" fmla="*/ 9237 h 4091709"/>
              <a:gd name="connsiteX4" fmla="*/ 0 w 7398508"/>
              <a:gd name="connsiteY4" fmla="*/ 0 h 4091709"/>
              <a:gd name="connsiteX0" fmla="*/ 0 w 7111786"/>
              <a:gd name="connsiteY0" fmla="*/ 0 h 4091709"/>
              <a:gd name="connsiteX1" fmla="*/ 9235 w 7111786"/>
              <a:gd name="connsiteY1" fmla="*/ 4091709 h 4091709"/>
              <a:gd name="connsiteX2" fmla="*/ 7028873 w 7111786"/>
              <a:gd name="connsiteY2" fmla="*/ 840510 h 4091709"/>
              <a:gd name="connsiteX3" fmla="*/ 6954981 w 7111786"/>
              <a:gd name="connsiteY3" fmla="*/ 9237 h 4091709"/>
              <a:gd name="connsiteX4" fmla="*/ 0 w 7111786"/>
              <a:gd name="connsiteY4" fmla="*/ 0 h 4091709"/>
              <a:gd name="connsiteX0" fmla="*/ 0 w 7389283"/>
              <a:gd name="connsiteY0" fmla="*/ 0 h 4091709"/>
              <a:gd name="connsiteX1" fmla="*/ 9235 w 7389283"/>
              <a:gd name="connsiteY1" fmla="*/ 4091709 h 4091709"/>
              <a:gd name="connsiteX2" fmla="*/ 7389091 w 7389283"/>
              <a:gd name="connsiteY2" fmla="*/ 785091 h 4091709"/>
              <a:gd name="connsiteX3" fmla="*/ 6954981 w 7389283"/>
              <a:gd name="connsiteY3" fmla="*/ 9237 h 4091709"/>
              <a:gd name="connsiteX4" fmla="*/ 0 w 7389283"/>
              <a:gd name="connsiteY4" fmla="*/ 0 h 4091709"/>
              <a:gd name="connsiteX0" fmla="*/ 0 w 7389172"/>
              <a:gd name="connsiteY0" fmla="*/ 0 h 4091709"/>
              <a:gd name="connsiteX1" fmla="*/ 9235 w 7389172"/>
              <a:gd name="connsiteY1" fmla="*/ 4091709 h 4091709"/>
              <a:gd name="connsiteX2" fmla="*/ 7389091 w 7389172"/>
              <a:gd name="connsiteY2" fmla="*/ 785091 h 4091709"/>
              <a:gd name="connsiteX3" fmla="*/ 6954981 w 7389172"/>
              <a:gd name="connsiteY3" fmla="*/ 9237 h 4091709"/>
              <a:gd name="connsiteX4" fmla="*/ 0 w 7389172"/>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312746 w 7701965"/>
              <a:gd name="connsiteY0" fmla="*/ 0 h 4443665"/>
              <a:gd name="connsiteX1" fmla="*/ 321981 w 7701965"/>
              <a:gd name="connsiteY1" fmla="*/ 4091709 h 4443665"/>
              <a:gd name="connsiteX2" fmla="*/ 622617 w 7701965"/>
              <a:gd name="connsiteY2" fmla="*/ 3851993 h 4443665"/>
              <a:gd name="connsiteX3" fmla="*/ 7701837 w 7701965"/>
              <a:gd name="connsiteY3" fmla="*/ 785091 h 4443665"/>
              <a:gd name="connsiteX4" fmla="*/ 7267727 w 7701965"/>
              <a:gd name="connsiteY4" fmla="*/ 9237 h 4443665"/>
              <a:gd name="connsiteX5" fmla="*/ 312746 w 7701965"/>
              <a:gd name="connsiteY5" fmla="*/ 0 h 4443665"/>
              <a:gd name="connsiteX0" fmla="*/ 266268 w 7655487"/>
              <a:gd name="connsiteY0" fmla="*/ 0 h 4538472"/>
              <a:gd name="connsiteX1" fmla="*/ 275503 w 7655487"/>
              <a:gd name="connsiteY1" fmla="*/ 4091709 h 4538472"/>
              <a:gd name="connsiteX2" fmla="*/ 647648 w 7655487"/>
              <a:gd name="connsiteY2" fmla="*/ 4088954 h 4538472"/>
              <a:gd name="connsiteX3" fmla="*/ 7655359 w 7655487"/>
              <a:gd name="connsiteY3" fmla="*/ 785091 h 4538472"/>
              <a:gd name="connsiteX4" fmla="*/ 7221249 w 7655487"/>
              <a:gd name="connsiteY4" fmla="*/ 9237 h 4538472"/>
              <a:gd name="connsiteX5" fmla="*/ 266268 w 7655487"/>
              <a:gd name="connsiteY5" fmla="*/ 0 h 4538472"/>
              <a:gd name="connsiteX0" fmla="*/ 0 w 7389219"/>
              <a:gd name="connsiteY0" fmla="*/ 0 h 4377559"/>
              <a:gd name="connsiteX1" fmla="*/ 9235 w 7389219"/>
              <a:gd name="connsiteY1" fmla="*/ 4091709 h 4377559"/>
              <a:gd name="connsiteX2" fmla="*/ 381380 w 7389219"/>
              <a:gd name="connsiteY2" fmla="*/ 4088954 h 4377559"/>
              <a:gd name="connsiteX3" fmla="*/ 7389091 w 7389219"/>
              <a:gd name="connsiteY3" fmla="*/ 785091 h 4377559"/>
              <a:gd name="connsiteX4" fmla="*/ 6954981 w 7389219"/>
              <a:gd name="connsiteY4" fmla="*/ 9237 h 4377559"/>
              <a:gd name="connsiteX5" fmla="*/ 0 w 7389219"/>
              <a:gd name="connsiteY5" fmla="*/ 0 h 4377559"/>
              <a:gd name="connsiteX0" fmla="*/ 0 w 7389219"/>
              <a:gd name="connsiteY0" fmla="*/ 0 h 4091709"/>
              <a:gd name="connsiteX1" fmla="*/ 9235 w 7389219"/>
              <a:gd name="connsiteY1" fmla="*/ 4091709 h 4091709"/>
              <a:gd name="connsiteX2" fmla="*/ 381380 w 7389219"/>
              <a:gd name="connsiteY2" fmla="*/ 4088954 h 4091709"/>
              <a:gd name="connsiteX3" fmla="*/ 7389091 w 7389219"/>
              <a:gd name="connsiteY3" fmla="*/ 785091 h 4091709"/>
              <a:gd name="connsiteX4" fmla="*/ 6954981 w 7389219"/>
              <a:gd name="connsiteY4" fmla="*/ 9237 h 4091709"/>
              <a:gd name="connsiteX5" fmla="*/ 0 w 7389219"/>
              <a:gd name="connsiteY5" fmla="*/ 0 h 4091709"/>
              <a:gd name="connsiteX0" fmla="*/ 0 w 7389219"/>
              <a:gd name="connsiteY0" fmla="*/ 0 h 4091709"/>
              <a:gd name="connsiteX1" fmla="*/ 9235 w 7389219"/>
              <a:gd name="connsiteY1" fmla="*/ 4091709 h 4091709"/>
              <a:gd name="connsiteX2" fmla="*/ 381380 w 7389219"/>
              <a:gd name="connsiteY2" fmla="*/ 4088954 h 4091709"/>
              <a:gd name="connsiteX3" fmla="*/ 7389091 w 7389219"/>
              <a:gd name="connsiteY3" fmla="*/ 785091 h 4091709"/>
              <a:gd name="connsiteX4" fmla="*/ 6954981 w 7389219"/>
              <a:gd name="connsiteY4" fmla="*/ 9237 h 4091709"/>
              <a:gd name="connsiteX5" fmla="*/ 0 w 7389219"/>
              <a:gd name="connsiteY5" fmla="*/ 0 h 4091709"/>
              <a:gd name="connsiteX0" fmla="*/ 0 w 7154412"/>
              <a:gd name="connsiteY0" fmla="*/ 0 h 4091709"/>
              <a:gd name="connsiteX1" fmla="*/ 9235 w 7154412"/>
              <a:gd name="connsiteY1" fmla="*/ 4091709 h 4091709"/>
              <a:gd name="connsiteX2" fmla="*/ 381380 w 7154412"/>
              <a:gd name="connsiteY2" fmla="*/ 4088954 h 4091709"/>
              <a:gd name="connsiteX3" fmla="*/ 7150732 w 7154412"/>
              <a:gd name="connsiteY3" fmla="*/ 840198 h 4091709"/>
              <a:gd name="connsiteX4" fmla="*/ 6954981 w 7154412"/>
              <a:gd name="connsiteY4" fmla="*/ 9237 h 4091709"/>
              <a:gd name="connsiteX5" fmla="*/ 0 w 7154412"/>
              <a:gd name="connsiteY5" fmla="*/ 0 h 4091709"/>
              <a:gd name="connsiteX0" fmla="*/ 0 w 7176139"/>
              <a:gd name="connsiteY0" fmla="*/ 0 h 4091709"/>
              <a:gd name="connsiteX1" fmla="*/ 9235 w 7176139"/>
              <a:gd name="connsiteY1" fmla="*/ 4091709 h 4091709"/>
              <a:gd name="connsiteX2" fmla="*/ 381380 w 7176139"/>
              <a:gd name="connsiteY2" fmla="*/ 4088954 h 4091709"/>
              <a:gd name="connsiteX3" fmla="*/ 7174567 w 7176139"/>
              <a:gd name="connsiteY3" fmla="*/ 867752 h 4091709"/>
              <a:gd name="connsiteX4" fmla="*/ 6954981 w 7176139"/>
              <a:gd name="connsiteY4" fmla="*/ 9237 h 4091709"/>
              <a:gd name="connsiteX5" fmla="*/ 0 w 7176139"/>
              <a:gd name="connsiteY5" fmla="*/ 0 h 4091709"/>
              <a:gd name="connsiteX0" fmla="*/ 0 w 6994397"/>
              <a:gd name="connsiteY0" fmla="*/ 0 h 4091709"/>
              <a:gd name="connsiteX1" fmla="*/ 9235 w 6994397"/>
              <a:gd name="connsiteY1" fmla="*/ 4091709 h 4091709"/>
              <a:gd name="connsiteX2" fmla="*/ 381380 w 6994397"/>
              <a:gd name="connsiteY2" fmla="*/ 4088954 h 4091709"/>
              <a:gd name="connsiteX3" fmla="*/ 6364138 w 6994397"/>
              <a:gd name="connsiteY3" fmla="*/ 845709 h 4091709"/>
              <a:gd name="connsiteX4" fmla="*/ 6954981 w 6994397"/>
              <a:gd name="connsiteY4" fmla="*/ 9237 h 4091709"/>
              <a:gd name="connsiteX5" fmla="*/ 0 w 6994397"/>
              <a:gd name="connsiteY5" fmla="*/ 0 h 4091709"/>
              <a:gd name="connsiteX0" fmla="*/ 0 w 6955529"/>
              <a:gd name="connsiteY0" fmla="*/ 0 h 4091709"/>
              <a:gd name="connsiteX1" fmla="*/ 9235 w 6955529"/>
              <a:gd name="connsiteY1" fmla="*/ 4091709 h 4091709"/>
              <a:gd name="connsiteX2" fmla="*/ 381380 w 6955529"/>
              <a:gd name="connsiteY2" fmla="*/ 4088954 h 4091709"/>
              <a:gd name="connsiteX3" fmla="*/ 6954981 w 6955529"/>
              <a:gd name="connsiteY3" fmla="*/ 9237 h 4091709"/>
              <a:gd name="connsiteX4" fmla="*/ 0 w 6955529"/>
              <a:gd name="connsiteY4" fmla="*/ 0 h 4091709"/>
              <a:gd name="connsiteX0" fmla="*/ 0 w 7154183"/>
              <a:gd name="connsiteY0" fmla="*/ 0 h 4091709"/>
              <a:gd name="connsiteX1" fmla="*/ 9235 w 7154183"/>
              <a:gd name="connsiteY1" fmla="*/ 4091709 h 4091709"/>
              <a:gd name="connsiteX2" fmla="*/ 381380 w 7154183"/>
              <a:gd name="connsiteY2" fmla="*/ 4088954 h 4091709"/>
              <a:gd name="connsiteX3" fmla="*/ 6954981 w 7154183"/>
              <a:gd name="connsiteY3" fmla="*/ 9237 h 4091709"/>
              <a:gd name="connsiteX4" fmla="*/ 0 w 7154183"/>
              <a:gd name="connsiteY4" fmla="*/ 0 h 4091709"/>
              <a:gd name="connsiteX0" fmla="*/ 0 w 7386726"/>
              <a:gd name="connsiteY0" fmla="*/ 1784 h 4093493"/>
              <a:gd name="connsiteX1" fmla="*/ 9235 w 7386726"/>
              <a:gd name="connsiteY1" fmla="*/ 4093493 h 4093493"/>
              <a:gd name="connsiteX2" fmla="*/ 381380 w 7386726"/>
              <a:gd name="connsiteY2" fmla="*/ 4090738 h 4093493"/>
              <a:gd name="connsiteX3" fmla="*/ 7193342 w 7386726"/>
              <a:gd name="connsiteY3" fmla="*/ 0 h 4093493"/>
              <a:gd name="connsiteX4" fmla="*/ 0 w 7386726"/>
              <a:gd name="connsiteY4" fmla="*/ 1784 h 4093493"/>
              <a:gd name="connsiteX0" fmla="*/ 0 w 7373454"/>
              <a:gd name="connsiteY0" fmla="*/ 1784 h 4093493"/>
              <a:gd name="connsiteX1" fmla="*/ 9235 w 7373454"/>
              <a:gd name="connsiteY1" fmla="*/ 4093493 h 4093493"/>
              <a:gd name="connsiteX2" fmla="*/ 381380 w 7373454"/>
              <a:gd name="connsiteY2" fmla="*/ 4090738 h 4093493"/>
              <a:gd name="connsiteX3" fmla="*/ 7193342 w 7373454"/>
              <a:gd name="connsiteY3" fmla="*/ 0 h 4093493"/>
              <a:gd name="connsiteX4" fmla="*/ 0 w 7373454"/>
              <a:gd name="connsiteY4" fmla="*/ 1784 h 4093493"/>
              <a:gd name="connsiteX0" fmla="*/ 0 w 7364814"/>
              <a:gd name="connsiteY0" fmla="*/ 1784 h 4093493"/>
              <a:gd name="connsiteX1" fmla="*/ 9235 w 7364814"/>
              <a:gd name="connsiteY1" fmla="*/ 4093493 h 4093493"/>
              <a:gd name="connsiteX2" fmla="*/ 381380 w 7364814"/>
              <a:gd name="connsiteY2" fmla="*/ 4090738 h 4093493"/>
              <a:gd name="connsiteX3" fmla="*/ 7193342 w 7364814"/>
              <a:gd name="connsiteY3" fmla="*/ 0 h 4093493"/>
              <a:gd name="connsiteX4" fmla="*/ 0 w 7364814"/>
              <a:gd name="connsiteY4" fmla="*/ 1784 h 4093493"/>
              <a:gd name="connsiteX0" fmla="*/ 0 w 7374721"/>
              <a:gd name="connsiteY0" fmla="*/ 1784 h 4093493"/>
              <a:gd name="connsiteX1" fmla="*/ 9235 w 7374721"/>
              <a:gd name="connsiteY1" fmla="*/ 4093493 h 4093493"/>
              <a:gd name="connsiteX2" fmla="*/ 381380 w 7374721"/>
              <a:gd name="connsiteY2" fmla="*/ 4090738 h 4093493"/>
              <a:gd name="connsiteX3" fmla="*/ 7193342 w 7374721"/>
              <a:gd name="connsiteY3" fmla="*/ 0 h 4093493"/>
              <a:gd name="connsiteX4" fmla="*/ 0 w 7374721"/>
              <a:gd name="connsiteY4" fmla="*/ 1784 h 4093493"/>
              <a:gd name="connsiteX0" fmla="*/ 0 w 7374267"/>
              <a:gd name="connsiteY0" fmla="*/ 1784 h 4093493"/>
              <a:gd name="connsiteX1" fmla="*/ 9235 w 7374267"/>
              <a:gd name="connsiteY1" fmla="*/ 4093493 h 4093493"/>
              <a:gd name="connsiteX2" fmla="*/ 381380 w 7374267"/>
              <a:gd name="connsiteY2" fmla="*/ 4090738 h 4093493"/>
              <a:gd name="connsiteX3" fmla="*/ 7193342 w 7374267"/>
              <a:gd name="connsiteY3" fmla="*/ 0 h 4093493"/>
              <a:gd name="connsiteX4" fmla="*/ 0 w 7374267"/>
              <a:gd name="connsiteY4" fmla="*/ 1784 h 4093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74267" h="4093493">
                <a:moveTo>
                  <a:pt x="0" y="1784"/>
                </a:moveTo>
                <a:cubicBezTo>
                  <a:pt x="4618" y="632935"/>
                  <a:pt x="-1" y="3015917"/>
                  <a:pt x="9235" y="4093493"/>
                </a:cubicBezTo>
                <a:cubicBezTo>
                  <a:pt x="-10627" y="4090738"/>
                  <a:pt x="343213" y="4096280"/>
                  <a:pt x="381380" y="4090738"/>
                </a:cubicBezTo>
                <a:cubicBezTo>
                  <a:pt x="442542" y="1696493"/>
                  <a:pt x="8687077" y="1359311"/>
                  <a:pt x="7193342" y="0"/>
                </a:cubicBezTo>
                <a:lnTo>
                  <a:pt x="0" y="1784"/>
                </a:lnTo>
                <a:close/>
              </a:path>
            </a:pathLst>
          </a:custGeom>
          <a:solidFill>
            <a:srgbClr val="C6D6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3" name="Espace réservé du texte 2"/>
          <p:cNvSpPr>
            <a:spLocks noGrp="1"/>
          </p:cNvSpPr>
          <p:nvPr>
            <p:ph type="body" sz="quarter" idx="10" hasCustomPrompt="1"/>
          </p:nvPr>
        </p:nvSpPr>
        <p:spPr>
          <a:xfrm>
            <a:off x="3231869" y="2865883"/>
            <a:ext cx="5311930" cy="1424650"/>
          </a:xfrm>
          <a:prstGeom prst="rect">
            <a:avLst/>
          </a:prstGeom>
        </p:spPr>
        <p:txBody>
          <a:bodyPr lIns="0"/>
          <a:lstStyle>
            <a:lvl1pPr marL="0" indent="0">
              <a:buNone/>
              <a:defRPr sz="2000" b="1" baseline="0">
                <a:latin typeface="Arial" panose="020B0604020202020204" pitchFamily="34" charset="0"/>
                <a:cs typeface="Arial" panose="020B0604020202020204" pitchFamily="34" charset="0"/>
              </a:defRPr>
            </a:lvl1pPr>
            <a:lvl2pPr>
              <a:defRPr sz="3000">
                <a:latin typeface="Arial" panose="020B0604020202020204" pitchFamily="34" charset="0"/>
                <a:cs typeface="Arial" panose="020B0604020202020204" pitchFamily="34" charset="0"/>
              </a:defRPr>
            </a:lvl2pPr>
            <a:lvl3pPr>
              <a:defRPr sz="3000">
                <a:latin typeface="Arial" panose="020B0604020202020204" pitchFamily="34" charset="0"/>
                <a:cs typeface="Arial" panose="020B0604020202020204" pitchFamily="34" charset="0"/>
              </a:defRPr>
            </a:lvl3pPr>
            <a:lvl4pPr>
              <a:defRPr sz="3000">
                <a:latin typeface="Arial" panose="020B0604020202020204" pitchFamily="34" charset="0"/>
                <a:cs typeface="Arial" panose="020B0604020202020204" pitchFamily="34" charset="0"/>
              </a:defRPr>
            </a:lvl4pPr>
            <a:lvl5pPr>
              <a:defRPr sz="3000">
                <a:latin typeface="Arial" panose="020B0604020202020204" pitchFamily="34" charset="0"/>
                <a:cs typeface="Arial" panose="020B0604020202020204" pitchFamily="34" charset="0"/>
              </a:defRPr>
            </a:lvl5pPr>
          </a:lstStyle>
          <a:p>
            <a:pPr lvl="0"/>
            <a:r>
              <a:rPr lang="fr-FR" dirty="0"/>
              <a:t>Modifier le titre</a:t>
            </a:r>
          </a:p>
        </p:txBody>
      </p:sp>
      <p:cxnSp>
        <p:nvCxnSpPr>
          <p:cNvPr id="5" name="Connecteur droit 4"/>
          <p:cNvCxnSpPr/>
          <p:nvPr userDrawn="1"/>
        </p:nvCxnSpPr>
        <p:spPr>
          <a:xfrm>
            <a:off x="3231869" y="3700462"/>
            <a:ext cx="642784" cy="0"/>
          </a:xfrm>
          <a:prstGeom prst="line">
            <a:avLst/>
          </a:prstGeom>
          <a:ln w="76200" cmpd="sng">
            <a:solidFill>
              <a:srgbClr val="C6D63F"/>
            </a:solidFill>
          </a:ln>
          <a:effectLst/>
        </p:spPr>
        <p:style>
          <a:lnRef idx="2">
            <a:schemeClr val="accent1"/>
          </a:lnRef>
          <a:fillRef idx="0">
            <a:schemeClr val="accent1"/>
          </a:fillRef>
          <a:effectRef idx="1">
            <a:schemeClr val="accent1"/>
          </a:effectRef>
          <a:fontRef idx="minor">
            <a:schemeClr val="tx1"/>
          </a:fontRef>
        </p:style>
      </p:cxnSp>
      <p:sp>
        <p:nvSpPr>
          <p:cNvPr id="6" name="Espace réservé du texte 5"/>
          <p:cNvSpPr>
            <a:spLocks noGrp="1"/>
          </p:cNvSpPr>
          <p:nvPr>
            <p:ph type="body" sz="quarter" idx="11" hasCustomPrompt="1"/>
          </p:nvPr>
        </p:nvSpPr>
        <p:spPr>
          <a:xfrm>
            <a:off x="3220883" y="4120716"/>
            <a:ext cx="5311930" cy="1196975"/>
          </a:xfrm>
          <a:prstGeom prst="rect">
            <a:avLst/>
          </a:prstGeom>
        </p:spPr>
        <p:txBody>
          <a:bodyPr lIns="0"/>
          <a:lstStyle>
            <a:lvl1pPr marL="0" indent="0">
              <a:buNone/>
              <a:defRPr sz="2000">
                <a:latin typeface="Arial" panose="020B0604020202020204" pitchFamily="34" charset="0"/>
                <a:cs typeface="Arial" panose="020B0604020202020204" pitchFamily="34" charset="0"/>
              </a:defRPr>
            </a:lvl1pPr>
          </a:lstStyle>
          <a:p>
            <a:pPr lvl="0"/>
            <a:r>
              <a:rPr lang="fr-FR" dirty="0"/>
              <a:t>Sous-titre</a:t>
            </a:r>
          </a:p>
        </p:txBody>
      </p:sp>
    </p:spTree>
    <p:extLst>
      <p:ext uri="{BB962C8B-B14F-4D97-AF65-F5344CB8AC3E}">
        <p14:creationId xmlns:p14="http://schemas.microsoft.com/office/powerpoint/2010/main" val="4288124804"/>
      </p:ext>
    </p:extLst>
  </p:cSld>
  <p:clrMapOvr>
    <a:masterClrMapping/>
  </p:clrMapOvr>
  <p:extLst mod="1">
    <p:ext uri="{DCECCB84-F9BA-43D5-87BE-67443E8EF086}">
      <p15:sldGuideLst xmlns:p15="http://schemas.microsoft.com/office/powerpoint/2012/main">
        <p15:guide id="1" orient="horz" pos="2160">
          <p15:clr>
            <a:srgbClr val="FBAE40"/>
          </p15:clr>
        </p15:guide>
        <p15:guide id="2" pos="5375">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age texte">
    <p:spTree>
      <p:nvGrpSpPr>
        <p:cNvPr id="1" name=""/>
        <p:cNvGrpSpPr/>
        <p:nvPr/>
      </p:nvGrpSpPr>
      <p:grpSpPr>
        <a:xfrm>
          <a:off x="0" y="0"/>
          <a:ext cx="0" cy="0"/>
          <a:chOff x="0" y="0"/>
          <a:chExt cx="0" cy="0"/>
        </a:xfrm>
      </p:grpSpPr>
      <p:sp>
        <p:nvSpPr>
          <p:cNvPr id="12" name="Forme libre 11"/>
          <p:cNvSpPr/>
          <p:nvPr userDrawn="1"/>
        </p:nvSpPr>
        <p:spPr>
          <a:xfrm flipH="1">
            <a:off x="6460870" y="-106791"/>
            <a:ext cx="2683129" cy="1144728"/>
          </a:xfrm>
          <a:custGeom>
            <a:avLst/>
            <a:gdLst>
              <a:gd name="connsiteX0" fmla="*/ 489584 w 7808954"/>
              <a:gd name="connsiteY0" fmla="*/ 357692 h 3590419"/>
              <a:gd name="connsiteX1" fmla="*/ 517293 w 7808954"/>
              <a:gd name="connsiteY1" fmla="*/ 3590419 h 3590419"/>
              <a:gd name="connsiteX2" fmla="*/ 7592348 w 7808954"/>
              <a:gd name="connsiteY2" fmla="*/ 856456 h 3590419"/>
              <a:gd name="connsiteX3" fmla="*/ 7195184 w 7808954"/>
              <a:gd name="connsiteY3" fmla="*/ 136019 h 3590419"/>
              <a:gd name="connsiteX4" fmla="*/ 489584 w 7808954"/>
              <a:gd name="connsiteY4" fmla="*/ 357692 h 3590419"/>
              <a:gd name="connsiteX0" fmla="*/ 12 w 7319382"/>
              <a:gd name="connsiteY0" fmla="*/ 643083 h 3875810"/>
              <a:gd name="connsiteX1" fmla="*/ 27721 w 7319382"/>
              <a:gd name="connsiteY1" fmla="*/ 3875810 h 3875810"/>
              <a:gd name="connsiteX2" fmla="*/ 7102776 w 7319382"/>
              <a:gd name="connsiteY2" fmla="*/ 1141847 h 3875810"/>
              <a:gd name="connsiteX3" fmla="*/ 6705612 w 7319382"/>
              <a:gd name="connsiteY3" fmla="*/ 421410 h 3875810"/>
              <a:gd name="connsiteX4" fmla="*/ 12 w 7319382"/>
              <a:gd name="connsiteY4" fmla="*/ 643083 h 3875810"/>
              <a:gd name="connsiteX0" fmla="*/ 0 w 7319370"/>
              <a:gd name="connsiteY0" fmla="*/ 235842 h 3468569"/>
              <a:gd name="connsiteX1" fmla="*/ 27709 w 7319370"/>
              <a:gd name="connsiteY1" fmla="*/ 3468569 h 3468569"/>
              <a:gd name="connsiteX2" fmla="*/ 7102764 w 7319370"/>
              <a:gd name="connsiteY2" fmla="*/ 734606 h 3468569"/>
              <a:gd name="connsiteX3" fmla="*/ 6705600 w 7319370"/>
              <a:gd name="connsiteY3" fmla="*/ 14169 h 3468569"/>
              <a:gd name="connsiteX4" fmla="*/ 0 w 7319370"/>
              <a:gd name="connsiteY4" fmla="*/ 235842 h 3468569"/>
              <a:gd name="connsiteX0" fmla="*/ 0 w 7319370"/>
              <a:gd name="connsiteY0" fmla="*/ 221673 h 3454400"/>
              <a:gd name="connsiteX1" fmla="*/ 27709 w 7319370"/>
              <a:gd name="connsiteY1" fmla="*/ 3454400 h 3454400"/>
              <a:gd name="connsiteX2" fmla="*/ 7102764 w 7319370"/>
              <a:gd name="connsiteY2" fmla="*/ 720437 h 3454400"/>
              <a:gd name="connsiteX3" fmla="*/ 6705600 w 7319370"/>
              <a:gd name="connsiteY3" fmla="*/ 0 h 3454400"/>
              <a:gd name="connsiteX4" fmla="*/ 0 w 7319370"/>
              <a:gd name="connsiteY4" fmla="*/ 221673 h 3454400"/>
              <a:gd name="connsiteX0" fmla="*/ 0 w 7102764"/>
              <a:gd name="connsiteY0" fmla="*/ 221673 h 3454400"/>
              <a:gd name="connsiteX1" fmla="*/ 27709 w 7102764"/>
              <a:gd name="connsiteY1" fmla="*/ 3454400 h 3454400"/>
              <a:gd name="connsiteX2" fmla="*/ 7102764 w 7102764"/>
              <a:gd name="connsiteY2" fmla="*/ 720437 h 3454400"/>
              <a:gd name="connsiteX3" fmla="*/ 6705600 w 7102764"/>
              <a:gd name="connsiteY3" fmla="*/ 0 h 3454400"/>
              <a:gd name="connsiteX4" fmla="*/ 0 w 7102764"/>
              <a:gd name="connsiteY4" fmla="*/ 221673 h 3454400"/>
              <a:gd name="connsiteX0" fmla="*/ 0 w 7103018"/>
              <a:gd name="connsiteY0" fmla="*/ 221673 h 3454400"/>
              <a:gd name="connsiteX1" fmla="*/ 27709 w 7103018"/>
              <a:gd name="connsiteY1" fmla="*/ 3454400 h 3454400"/>
              <a:gd name="connsiteX2" fmla="*/ 7102764 w 7103018"/>
              <a:gd name="connsiteY2" fmla="*/ 720437 h 3454400"/>
              <a:gd name="connsiteX3" fmla="*/ 6705600 w 7103018"/>
              <a:gd name="connsiteY3" fmla="*/ 0 h 3454400"/>
              <a:gd name="connsiteX4" fmla="*/ 0 w 7103018"/>
              <a:gd name="connsiteY4" fmla="*/ 221673 h 3454400"/>
              <a:gd name="connsiteX0" fmla="*/ 0 w 7398581"/>
              <a:gd name="connsiteY0" fmla="*/ 297 h 3537824"/>
              <a:gd name="connsiteX1" fmla="*/ 323272 w 7398581"/>
              <a:gd name="connsiteY1" fmla="*/ 3537824 h 3537824"/>
              <a:gd name="connsiteX2" fmla="*/ 7398327 w 7398581"/>
              <a:gd name="connsiteY2" fmla="*/ 803861 h 3537824"/>
              <a:gd name="connsiteX3" fmla="*/ 7001163 w 7398581"/>
              <a:gd name="connsiteY3" fmla="*/ 83424 h 3537824"/>
              <a:gd name="connsiteX4" fmla="*/ 0 w 7398581"/>
              <a:gd name="connsiteY4" fmla="*/ 297 h 3537824"/>
              <a:gd name="connsiteX0" fmla="*/ 0 w 7398581"/>
              <a:gd name="connsiteY0" fmla="*/ 297 h 4092006"/>
              <a:gd name="connsiteX1" fmla="*/ 9235 w 7398581"/>
              <a:gd name="connsiteY1" fmla="*/ 4092006 h 4092006"/>
              <a:gd name="connsiteX2" fmla="*/ 7398327 w 7398581"/>
              <a:gd name="connsiteY2" fmla="*/ 803861 h 4092006"/>
              <a:gd name="connsiteX3" fmla="*/ 7001163 w 7398581"/>
              <a:gd name="connsiteY3" fmla="*/ 83424 h 4092006"/>
              <a:gd name="connsiteX4" fmla="*/ 0 w 7398581"/>
              <a:gd name="connsiteY4" fmla="*/ 297 h 4092006"/>
              <a:gd name="connsiteX0" fmla="*/ 0 w 7398508"/>
              <a:gd name="connsiteY0" fmla="*/ 0 h 4091709"/>
              <a:gd name="connsiteX1" fmla="*/ 9235 w 7398508"/>
              <a:gd name="connsiteY1" fmla="*/ 4091709 h 4091709"/>
              <a:gd name="connsiteX2" fmla="*/ 7398327 w 7398508"/>
              <a:gd name="connsiteY2" fmla="*/ 803564 h 4091709"/>
              <a:gd name="connsiteX3" fmla="*/ 6954981 w 7398508"/>
              <a:gd name="connsiteY3" fmla="*/ 9237 h 4091709"/>
              <a:gd name="connsiteX4" fmla="*/ 0 w 7398508"/>
              <a:gd name="connsiteY4" fmla="*/ 0 h 4091709"/>
              <a:gd name="connsiteX0" fmla="*/ 0 w 7111786"/>
              <a:gd name="connsiteY0" fmla="*/ 0 h 4091709"/>
              <a:gd name="connsiteX1" fmla="*/ 9235 w 7111786"/>
              <a:gd name="connsiteY1" fmla="*/ 4091709 h 4091709"/>
              <a:gd name="connsiteX2" fmla="*/ 7028873 w 7111786"/>
              <a:gd name="connsiteY2" fmla="*/ 840510 h 4091709"/>
              <a:gd name="connsiteX3" fmla="*/ 6954981 w 7111786"/>
              <a:gd name="connsiteY3" fmla="*/ 9237 h 4091709"/>
              <a:gd name="connsiteX4" fmla="*/ 0 w 7111786"/>
              <a:gd name="connsiteY4" fmla="*/ 0 h 4091709"/>
              <a:gd name="connsiteX0" fmla="*/ 0 w 7389283"/>
              <a:gd name="connsiteY0" fmla="*/ 0 h 4091709"/>
              <a:gd name="connsiteX1" fmla="*/ 9235 w 7389283"/>
              <a:gd name="connsiteY1" fmla="*/ 4091709 h 4091709"/>
              <a:gd name="connsiteX2" fmla="*/ 7389091 w 7389283"/>
              <a:gd name="connsiteY2" fmla="*/ 785091 h 4091709"/>
              <a:gd name="connsiteX3" fmla="*/ 6954981 w 7389283"/>
              <a:gd name="connsiteY3" fmla="*/ 9237 h 4091709"/>
              <a:gd name="connsiteX4" fmla="*/ 0 w 7389283"/>
              <a:gd name="connsiteY4" fmla="*/ 0 h 4091709"/>
              <a:gd name="connsiteX0" fmla="*/ 0 w 7389172"/>
              <a:gd name="connsiteY0" fmla="*/ 0 h 4091709"/>
              <a:gd name="connsiteX1" fmla="*/ 9235 w 7389172"/>
              <a:gd name="connsiteY1" fmla="*/ 4091709 h 4091709"/>
              <a:gd name="connsiteX2" fmla="*/ 7389091 w 7389172"/>
              <a:gd name="connsiteY2" fmla="*/ 785091 h 4091709"/>
              <a:gd name="connsiteX3" fmla="*/ 6954981 w 7389172"/>
              <a:gd name="connsiteY3" fmla="*/ 9237 h 4091709"/>
              <a:gd name="connsiteX4" fmla="*/ 0 w 7389172"/>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6954982"/>
              <a:gd name="connsiteY0" fmla="*/ 0 h 4091709"/>
              <a:gd name="connsiteX1" fmla="*/ 9235 w 6954982"/>
              <a:gd name="connsiteY1" fmla="*/ 4091709 h 4091709"/>
              <a:gd name="connsiteX2" fmla="*/ 6954981 w 6954982"/>
              <a:gd name="connsiteY2" fmla="*/ 9237 h 4091709"/>
              <a:gd name="connsiteX3" fmla="*/ 0 w 6954982"/>
              <a:gd name="connsiteY3" fmla="*/ 0 h 4091709"/>
              <a:gd name="connsiteX0" fmla="*/ 0 w 6954982"/>
              <a:gd name="connsiteY0" fmla="*/ 0 h 4164774"/>
              <a:gd name="connsiteX1" fmla="*/ 9235 w 6954982"/>
              <a:gd name="connsiteY1" fmla="*/ 4164774 h 4164774"/>
              <a:gd name="connsiteX2" fmla="*/ 6954981 w 6954982"/>
              <a:gd name="connsiteY2" fmla="*/ 82302 h 4164774"/>
              <a:gd name="connsiteX3" fmla="*/ 0 w 6954982"/>
              <a:gd name="connsiteY3" fmla="*/ 0 h 4164774"/>
              <a:gd name="connsiteX0" fmla="*/ 0 w 6972325"/>
              <a:gd name="connsiteY0" fmla="*/ 0 h 4164774"/>
              <a:gd name="connsiteX1" fmla="*/ 9235 w 6972325"/>
              <a:gd name="connsiteY1" fmla="*/ 4164774 h 4164774"/>
              <a:gd name="connsiteX2" fmla="*/ 6972325 w 6972325"/>
              <a:gd name="connsiteY2" fmla="*/ 9236 h 4164774"/>
              <a:gd name="connsiteX3" fmla="*/ 0 w 6972325"/>
              <a:gd name="connsiteY3" fmla="*/ 0 h 4164774"/>
              <a:gd name="connsiteX0" fmla="*/ 0 w 6972325"/>
              <a:gd name="connsiteY0" fmla="*/ 0 h 4177170"/>
              <a:gd name="connsiteX1" fmla="*/ 9235 w 6972325"/>
              <a:gd name="connsiteY1" fmla="*/ 4164774 h 4177170"/>
              <a:gd name="connsiteX2" fmla="*/ 6972325 w 6972325"/>
              <a:gd name="connsiteY2" fmla="*/ 9236 h 4177170"/>
              <a:gd name="connsiteX3" fmla="*/ 0 w 6972325"/>
              <a:gd name="connsiteY3" fmla="*/ 0 h 4177170"/>
            </a:gdLst>
            <a:ahLst/>
            <a:cxnLst>
              <a:cxn ang="0">
                <a:pos x="connsiteX0" y="connsiteY0"/>
              </a:cxn>
              <a:cxn ang="0">
                <a:pos x="connsiteX1" y="connsiteY1"/>
              </a:cxn>
              <a:cxn ang="0">
                <a:pos x="connsiteX2" y="connsiteY2"/>
              </a:cxn>
              <a:cxn ang="0">
                <a:pos x="connsiteX3" y="connsiteY3"/>
              </a:cxn>
            </a:cxnLst>
            <a:rect l="l" t="t" r="r" b="b"/>
            <a:pathLst>
              <a:path w="6972325" h="4177170">
                <a:moveTo>
                  <a:pt x="0" y="0"/>
                </a:moveTo>
                <a:cubicBezTo>
                  <a:pt x="4618" y="631151"/>
                  <a:pt x="-1" y="3087198"/>
                  <a:pt x="9235" y="4164774"/>
                </a:cubicBezTo>
                <a:cubicBezTo>
                  <a:pt x="1168398" y="4166313"/>
                  <a:pt x="4077398" y="4612410"/>
                  <a:pt x="6972325" y="9236"/>
                </a:cubicBezTo>
                <a:lnTo>
                  <a:pt x="0" y="0"/>
                </a:lnTo>
                <a:close/>
              </a:path>
            </a:pathLst>
          </a:custGeom>
          <a:solidFill>
            <a:srgbClr val="6CB6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3" name="Forme libre 12"/>
          <p:cNvSpPr/>
          <p:nvPr userDrawn="1"/>
        </p:nvSpPr>
        <p:spPr>
          <a:xfrm>
            <a:off x="4618182" y="-101600"/>
            <a:ext cx="2524090" cy="1026248"/>
          </a:xfrm>
          <a:custGeom>
            <a:avLst/>
            <a:gdLst>
              <a:gd name="connsiteX0" fmla="*/ 0 w 1200727"/>
              <a:gd name="connsiteY0" fmla="*/ 479046 h 5457446"/>
              <a:gd name="connsiteX1" fmla="*/ 1191491 w 1200727"/>
              <a:gd name="connsiteY1" fmla="*/ 479046 h 5457446"/>
              <a:gd name="connsiteX2" fmla="*/ 1200727 w 1200727"/>
              <a:gd name="connsiteY2" fmla="*/ 5457446 h 5457446"/>
              <a:gd name="connsiteX3" fmla="*/ 0 w 1200727"/>
              <a:gd name="connsiteY3" fmla="*/ 479046 h 5457446"/>
              <a:gd name="connsiteX0" fmla="*/ 0 w 1200727"/>
              <a:gd name="connsiteY0" fmla="*/ 186108 h 5164508"/>
              <a:gd name="connsiteX1" fmla="*/ 1191491 w 1200727"/>
              <a:gd name="connsiteY1" fmla="*/ 186108 h 5164508"/>
              <a:gd name="connsiteX2" fmla="*/ 1200727 w 1200727"/>
              <a:gd name="connsiteY2" fmla="*/ 5164508 h 5164508"/>
              <a:gd name="connsiteX3" fmla="*/ 0 w 1200727"/>
              <a:gd name="connsiteY3" fmla="*/ 186108 h 5164508"/>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2300694"/>
              <a:gd name="connsiteY0" fmla="*/ 0 h 4729481"/>
              <a:gd name="connsiteX1" fmla="*/ 1191491 w 2300694"/>
              <a:gd name="connsiteY1" fmla="*/ 0 h 4729481"/>
              <a:gd name="connsiteX2" fmla="*/ 2300694 w 2300694"/>
              <a:gd name="connsiteY2" fmla="*/ 4729481 h 4729481"/>
              <a:gd name="connsiteX3" fmla="*/ 0 w 2300694"/>
              <a:gd name="connsiteY3" fmla="*/ 0 h 4729481"/>
              <a:gd name="connsiteX0" fmla="*/ 0 w 2306762"/>
              <a:gd name="connsiteY0" fmla="*/ 0 h 4399707"/>
              <a:gd name="connsiteX1" fmla="*/ 1191491 w 2306762"/>
              <a:gd name="connsiteY1" fmla="*/ 0 h 4399707"/>
              <a:gd name="connsiteX2" fmla="*/ 2306762 w 2306762"/>
              <a:gd name="connsiteY2" fmla="*/ 4399707 h 4399707"/>
              <a:gd name="connsiteX3" fmla="*/ 0 w 2306762"/>
              <a:gd name="connsiteY3" fmla="*/ 0 h 4399707"/>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Lst>
            <a:ahLst/>
            <a:cxnLst>
              <a:cxn ang="0">
                <a:pos x="connsiteX0" y="connsiteY0"/>
              </a:cxn>
              <a:cxn ang="0">
                <a:pos x="connsiteX1" y="connsiteY1"/>
              </a:cxn>
              <a:cxn ang="0">
                <a:pos x="connsiteX2" y="connsiteY2"/>
              </a:cxn>
              <a:cxn ang="0">
                <a:pos x="connsiteX3" y="connsiteY3"/>
              </a:cxn>
            </a:cxnLst>
            <a:rect l="l" t="t" r="r" b="b"/>
            <a:pathLst>
              <a:path w="2294627" h="4609562">
                <a:moveTo>
                  <a:pt x="0" y="0"/>
                </a:moveTo>
                <a:lnTo>
                  <a:pt x="1191491" y="0"/>
                </a:lnTo>
                <a:cubicBezTo>
                  <a:pt x="1191491" y="0"/>
                  <a:pt x="1460275" y="2530379"/>
                  <a:pt x="2294627" y="4609562"/>
                </a:cubicBezTo>
                <a:cubicBezTo>
                  <a:pt x="1002503" y="3249886"/>
                  <a:pt x="582946" y="1613599"/>
                  <a:pt x="0" y="0"/>
                </a:cubicBezTo>
                <a:close/>
              </a:path>
            </a:pathLst>
          </a:custGeom>
          <a:solidFill>
            <a:srgbClr val="C6D6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cxnSp>
        <p:nvCxnSpPr>
          <p:cNvPr id="4" name="Connecteur droit 3"/>
          <p:cNvCxnSpPr/>
          <p:nvPr userDrawn="1"/>
        </p:nvCxnSpPr>
        <p:spPr>
          <a:xfrm>
            <a:off x="642782" y="844787"/>
            <a:ext cx="470332" cy="0"/>
          </a:xfrm>
          <a:prstGeom prst="line">
            <a:avLst/>
          </a:prstGeom>
          <a:ln w="57150" cmpd="sng">
            <a:solidFill>
              <a:srgbClr val="C6D63F"/>
            </a:solidFill>
          </a:ln>
          <a:effectLst/>
        </p:spPr>
        <p:style>
          <a:lnRef idx="2">
            <a:schemeClr val="accent1"/>
          </a:lnRef>
          <a:fillRef idx="0">
            <a:schemeClr val="accent1"/>
          </a:fillRef>
          <a:effectRef idx="1">
            <a:schemeClr val="accent1"/>
          </a:effectRef>
          <a:fontRef idx="minor">
            <a:schemeClr val="tx1"/>
          </a:fontRef>
        </p:style>
      </p:cxnSp>
      <p:sp>
        <p:nvSpPr>
          <p:cNvPr id="6" name="Espace réservé du texte 5"/>
          <p:cNvSpPr>
            <a:spLocks noGrp="1"/>
          </p:cNvSpPr>
          <p:nvPr>
            <p:ph type="body" sz="quarter" idx="10"/>
          </p:nvPr>
        </p:nvSpPr>
        <p:spPr>
          <a:xfrm>
            <a:off x="642937" y="354013"/>
            <a:ext cx="7889876" cy="481012"/>
          </a:xfrm>
          <a:prstGeom prst="rect">
            <a:avLst/>
          </a:prstGeom>
        </p:spPr>
        <p:txBody>
          <a:bodyPr lIns="0"/>
          <a:lstStyle>
            <a:lvl1pPr marL="0" indent="0">
              <a:buNone/>
              <a:defRPr sz="2000" b="1">
                <a:latin typeface="Arial" panose="020B0604020202020204" pitchFamily="34" charset="0"/>
                <a:cs typeface="Arial" panose="020B0604020202020204" pitchFamily="34" charset="0"/>
              </a:defRPr>
            </a:lvl1pPr>
            <a:lvl2pPr>
              <a:defRPr sz="2000" b="1">
                <a:latin typeface="Arial" panose="020B0604020202020204" pitchFamily="34" charset="0"/>
                <a:cs typeface="Arial" panose="020B0604020202020204" pitchFamily="34" charset="0"/>
              </a:defRPr>
            </a:lvl2pPr>
            <a:lvl3pPr>
              <a:defRPr sz="2000" b="1">
                <a:latin typeface="Arial" panose="020B0604020202020204" pitchFamily="34" charset="0"/>
                <a:cs typeface="Arial" panose="020B0604020202020204" pitchFamily="34" charset="0"/>
              </a:defRPr>
            </a:lvl3pPr>
            <a:lvl4pPr>
              <a:defRPr sz="2000" b="1">
                <a:latin typeface="Arial" panose="020B0604020202020204" pitchFamily="34" charset="0"/>
                <a:cs typeface="Arial" panose="020B0604020202020204" pitchFamily="34" charset="0"/>
              </a:defRPr>
            </a:lvl4pPr>
            <a:lvl5pPr>
              <a:defRPr sz="2000" b="1">
                <a:latin typeface="Arial" panose="020B0604020202020204" pitchFamily="34" charset="0"/>
                <a:cs typeface="Arial" panose="020B0604020202020204" pitchFamily="34" charset="0"/>
              </a:defRPr>
            </a:lvl5pPr>
          </a:lstStyle>
          <a:p>
            <a:pPr lvl="0"/>
            <a:r>
              <a:rPr lang="fr-FR" dirty="0"/>
              <a:t>Modifier les styles du texte du masque</a:t>
            </a:r>
          </a:p>
        </p:txBody>
      </p:sp>
      <p:sp>
        <p:nvSpPr>
          <p:cNvPr id="9" name="Espace réservé du texte 8"/>
          <p:cNvSpPr>
            <a:spLocks noGrp="1"/>
          </p:cNvSpPr>
          <p:nvPr>
            <p:ph type="body" sz="quarter" idx="11" hasCustomPrompt="1"/>
          </p:nvPr>
        </p:nvSpPr>
        <p:spPr>
          <a:xfrm>
            <a:off x="642937" y="1529906"/>
            <a:ext cx="7889876" cy="441683"/>
          </a:xfrm>
          <a:prstGeom prst="rect">
            <a:avLst/>
          </a:prstGeom>
        </p:spPr>
        <p:txBody>
          <a:bodyPr lIns="0"/>
          <a:lstStyle>
            <a:lvl1pPr marL="0" indent="0">
              <a:buFont typeface="Arial" panose="020B0604020202020204" pitchFamily="34" charset="0"/>
              <a:buNone/>
              <a:defRPr sz="1800" b="1">
                <a:latin typeface="Arial" panose="020B0604020202020204" pitchFamily="34" charset="0"/>
                <a:cs typeface="Arial" panose="020B0604020202020204" pitchFamily="34" charset="0"/>
              </a:defRPr>
            </a:lvl1pPr>
            <a:lvl2pPr marL="176213" indent="-176213">
              <a:buClr>
                <a:srgbClr val="5AAB45"/>
              </a:buClr>
              <a:buFont typeface="Arial" panose="020B0604020202020204" pitchFamily="34" charset="0"/>
              <a:buChar char="•"/>
              <a:defRPr sz="1600">
                <a:latin typeface="Arial" panose="020B0604020202020204" pitchFamily="34" charset="0"/>
                <a:cs typeface="Arial" panose="020B0604020202020204" pitchFamily="34" charset="0"/>
              </a:defRPr>
            </a:lvl2pPr>
          </a:lstStyle>
          <a:p>
            <a:pPr lvl="0"/>
            <a:r>
              <a:rPr lang="fr-FR" dirty="0"/>
              <a:t>Exemple de liste à puces :</a:t>
            </a:r>
          </a:p>
        </p:txBody>
      </p:sp>
      <p:sp>
        <p:nvSpPr>
          <p:cNvPr id="7" name="Espace réservé du texte 2"/>
          <p:cNvSpPr>
            <a:spLocks noGrp="1"/>
          </p:cNvSpPr>
          <p:nvPr>
            <p:ph idx="1" hasCustomPrompt="1"/>
          </p:nvPr>
        </p:nvSpPr>
        <p:spPr>
          <a:xfrm>
            <a:off x="646544" y="1971074"/>
            <a:ext cx="7897091" cy="2297690"/>
          </a:xfrm>
          <a:prstGeom prst="rect">
            <a:avLst/>
          </a:prstGeom>
        </p:spPr>
        <p:txBody>
          <a:bodyPr vert="horz" lIns="0" tIns="45720" rIns="0" bIns="45720" rtlCol="0">
            <a:normAutofit/>
          </a:bodyPr>
          <a:lstStyle>
            <a:lvl1pPr marL="285750" indent="-285750">
              <a:buClr>
                <a:srgbClr val="6CB643"/>
              </a:buClr>
              <a:buFont typeface="Arial" charset="0"/>
              <a:buChar char="•"/>
              <a:defRPr sz="1400">
                <a:latin typeface="Arial" charset="0"/>
                <a:ea typeface="Arial" charset="0"/>
                <a:cs typeface="Arial" charset="0"/>
              </a:defRPr>
            </a:lvl1pPr>
            <a:lvl2pPr marL="742950" indent="-285750">
              <a:buClr>
                <a:srgbClr val="6CB643"/>
              </a:buClr>
              <a:buFont typeface=".AppleSystemUIFont" charset="0"/>
              <a:buChar char="–"/>
              <a:defRPr sz="1400">
                <a:latin typeface="Arial" charset="0"/>
                <a:ea typeface="Arial" charset="0"/>
                <a:cs typeface="Arial" charset="0"/>
              </a:defRPr>
            </a:lvl2pPr>
            <a:lvl3pPr marL="1200150" indent="-285750">
              <a:buClr>
                <a:srgbClr val="6CB643"/>
              </a:buClr>
              <a:buFont typeface="Courier New" charset="0"/>
              <a:buChar char="o"/>
              <a:defRPr sz="1400">
                <a:latin typeface="Arial" charset="0"/>
                <a:ea typeface="Arial" charset="0"/>
                <a:cs typeface="Arial" charset="0"/>
              </a:defRPr>
            </a:lvl3pPr>
            <a:lvl4pPr>
              <a:defRPr sz="1600">
                <a:latin typeface="Arial" charset="0"/>
                <a:ea typeface="Arial" charset="0"/>
                <a:cs typeface="Arial" charset="0"/>
              </a:defRPr>
            </a:lvl4pPr>
            <a:lvl5pPr>
              <a:defRPr sz="1600">
                <a:latin typeface="Arial" charset="0"/>
                <a:ea typeface="Arial" charset="0"/>
                <a:cs typeface="Arial" charset="0"/>
              </a:defRPr>
            </a:lvl5pPr>
          </a:lstStyle>
          <a:p>
            <a:pPr lvl="0"/>
            <a:r>
              <a:rPr lang="fr-FR" dirty="0"/>
              <a:t>Cliquez pour modifier les styles du texte du masque</a:t>
            </a:r>
          </a:p>
          <a:p>
            <a:pPr lvl="1"/>
            <a:r>
              <a:rPr lang="fr-FR" dirty="0"/>
              <a:t>Deuxième niveau</a:t>
            </a:r>
          </a:p>
          <a:p>
            <a:pPr lvl="2"/>
            <a:r>
              <a:rPr lang="fr-FR" dirty="0"/>
              <a:t>Troisième niveau</a:t>
            </a:r>
          </a:p>
        </p:txBody>
      </p:sp>
    </p:spTree>
    <p:extLst>
      <p:ext uri="{BB962C8B-B14F-4D97-AF65-F5344CB8AC3E}">
        <p14:creationId xmlns:p14="http://schemas.microsoft.com/office/powerpoint/2010/main" val="962949919"/>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537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Page texte">
    <p:spTree>
      <p:nvGrpSpPr>
        <p:cNvPr id="1" name=""/>
        <p:cNvGrpSpPr/>
        <p:nvPr/>
      </p:nvGrpSpPr>
      <p:grpSpPr>
        <a:xfrm>
          <a:off x="0" y="0"/>
          <a:ext cx="0" cy="0"/>
          <a:chOff x="0" y="0"/>
          <a:chExt cx="0" cy="0"/>
        </a:xfrm>
      </p:grpSpPr>
      <p:sp>
        <p:nvSpPr>
          <p:cNvPr id="7" name="Forme libre 6"/>
          <p:cNvSpPr/>
          <p:nvPr userDrawn="1"/>
        </p:nvSpPr>
        <p:spPr>
          <a:xfrm flipH="1">
            <a:off x="6460870" y="-106791"/>
            <a:ext cx="2683129" cy="1144728"/>
          </a:xfrm>
          <a:custGeom>
            <a:avLst/>
            <a:gdLst>
              <a:gd name="connsiteX0" fmla="*/ 489584 w 7808954"/>
              <a:gd name="connsiteY0" fmla="*/ 357692 h 3590419"/>
              <a:gd name="connsiteX1" fmla="*/ 517293 w 7808954"/>
              <a:gd name="connsiteY1" fmla="*/ 3590419 h 3590419"/>
              <a:gd name="connsiteX2" fmla="*/ 7592348 w 7808954"/>
              <a:gd name="connsiteY2" fmla="*/ 856456 h 3590419"/>
              <a:gd name="connsiteX3" fmla="*/ 7195184 w 7808954"/>
              <a:gd name="connsiteY3" fmla="*/ 136019 h 3590419"/>
              <a:gd name="connsiteX4" fmla="*/ 489584 w 7808954"/>
              <a:gd name="connsiteY4" fmla="*/ 357692 h 3590419"/>
              <a:gd name="connsiteX0" fmla="*/ 12 w 7319382"/>
              <a:gd name="connsiteY0" fmla="*/ 643083 h 3875810"/>
              <a:gd name="connsiteX1" fmla="*/ 27721 w 7319382"/>
              <a:gd name="connsiteY1" fmla="*/ 3875810 h 3875810"/>
              <a:gd name="connsiteX2" fmla="*/ 7102776 w 7319382"/>
              <a:gd name="connsiteY2" fmla="*/ 1141847 h 3875810"/>
              <a:gd name="connsiteX3" fmla="*/ 6705612 w 7319382"/>
              <a:gd name="connsiteY3" fmla="*/ 421410 h 3875810"/>
              <a:gd name="connsiteX4" fmla="*/ 12 w 7319382"/>
              <a:gd name="connsiteY4" fmla="*/ 643083 h 3875810"/>
              <a:gd name="connsiteX0" fmla="*/ 0 w 7319370"/>
              <a:gd name="connsiteY0" fmla="*/ 235842 h 3468569"/>
              <a:gd name="connsiteX1" fmla="*/ 27709 w 7319370"/>
              <a:gd name="connsiteY1" fmla="*/ 3468569 h 3468569"/>
              <a:gd name="connsiteX2" fmla="*/ 7102764 w 7319370"/>
              <a:gd name="connsiteY2" fmla="*/ 734606 h 3468569"/>
              <a:gd name="connsiteX3" fmla="*/ 6705600 w 7319370"/>
              <a:gd name="connsiteY3" fmla="*/ 14169 h 3468569"/>
              <a:gd name="connsiteX4" fmla="*/ 0 w 7319370"/>
              <a:gd name="connsiteY4" fmla="*/ 235842 h 3468569"/>
              <a:gd name="connsiteX0" fmla="*/ 0 w 7319370"/>
              <a:gd name="connsiteY0" fmla="*/ 221673 h 3454400"/>
              <a:gd name="connsiteX1" fmla="*/ 27709 w 7319370"/>
              <a:gd name="connsiteY1" fmla="*/ 3454400 h 3454400"/>
              <a:gd name="connsiteX2" fmla="*/ 7102764 w 7319370"/>
              <a:gd name="connsiteY2" fmla="*/ 720437 h 3454400"/>
              <a:gd name="connsiteX3" fmla="*/ 6705600 w 7319370"/>
              <a:gd name="connsiteY3" fmla="*/ 0 h 3454400"/>
              <a:gd name="connsiteX4" fmla="*/ 0 w 7319370"/>
              <a:gd name="connsiteY4" fmla="*/ 221673 h 3454400"/>
              <a:gd name="connsiteX0" fmla="*/ 0 w 7102764"/>
              <a:gd name="connsiteY0" fmla="*/ 221673 h 3454400"/>
              <a:gd name="connsiteX1" fmla="*/ 27709 w 7102764"/>
              <a:gd name="connsiteY1" fmla="*/ 3454400 h 3454400"/>
              <a:gd name="connsiteX2" fmla="*/ 7102764 w 7102764"/>
              <a:gd name="connsiteY2" fmla="*/ 720437 h 3454400"/>
              <a:gd name="connsiteX3" fmla="*/ 6705600 w 7102764"/>
              <a:gd name="connsiteY3" fmla="*/ 0 h 3454400"/>
              <a:gd name="connsiteX4" fmla="*/ 0 w 7102764"/>
              <a:gd name="connsiteY4" fmla="*/ 221673 h 3454400"/>
              <a:gd name="connsiteX0" fmla="*/ 0 w 7103018"/>
              <a:gd name="connsiteY0" fmla="*/ 221673 h 3454400"/>
              <a:gd name="connsiteX1" fmla="*/ 27709 w 7103018"/>
              <a:gd name="connsiteY1" fmla="*/ 3454400 h 3454400"/>
              <a:gd name="connsiteX2" fmla="*/ 7102764 w 7103018"/>
              <a:gd name="connsiteY2" fmla="*/ 720437 h 3454400"/>
              <a:gd name="connsiteX3" fmla="*/ 6705600 w 7103018"/>
              <a:gd name="connsiteY3" fmla="*/ 0 h 3454400"/>
              <a:gd name="connsiteX4" fmla="*/ 0 w 7103018"/>
              <a:gd name="connsiteY4" fmla="*/ 221673 h 3454400"/>
              <a:gd name="connsiteX0" fmla="*/ 0 w 7398581"/>
              <a:gd name="connsiteY0" fmla="*/ 297 h 3537824"/>
              <a:gd name="connsiteX1" fmla="*/ 323272 w 7398581"/>
              <a:gd name="connsiteY1" fmla="*/ 3537824 h 3537824"/>
              <a:gd name="connsiteX2" fmla="*/ 7398327 w 7398581"/>
              <a:gd name="connsiteY2" fmla="*/ 803861 h 3537824"/>
              <a:gd name="connsiteX3" fmla="*/ 7001163 w 7398581"/>
              <a:gd name="connsiteY3" fmla="*/ 83424 h 3537824"/>
              <a:gd name="connsiteX4" fmla="*/ 0 w 7398581"/>
              <a:gd name="connsiteY4" fmla="*/ 297 h 3537824"/>
              <a:gd name="connsiteX0" fmla="*/ 0 w 7398581"/>
              <a:gd name="connsiteY0" fmla="*/ 297 h 4092006"/>
              <a:gd name="connsiteX1" fmla="*/ 9235 w 7398581"/>
              <a:gd name="connsiteY1" fmla="*/ 4092006 h 4092006"/>
              <a:gd name="connsiteX2" fmla="*/ 7398327 w 7398581"/>
              <a:gd name="connsiteY2" fmla="*/ 803861 h 4092006"/>
              <a:gd name="connsiteX3" fmla="*/ 7001163 w 7398581"/>
              <a:gd name="connsiteY3" fmla="*/ 83424 h 4092006"/>
              <a:gd name="connsiteX4" fmla="*/ 0 w 7398581"/>
              <a:gd name="connsiteY4" fmla="*/ 297 h 4092006"/>
              <a:gd name="connsiteX0" fmla="*/ 0 w 7398508"/>
              <a:gd name="connsiteY0" fmla="*/ 0 h 4091709"/>
              <a:gd name="connsiteX1" fmla="*/ 9235 w 7398508"/>
              <a:gd name="connsiteY1" fmla="*/ 4091709 h 4091709"/>
              <a:gd name="connsiteX2" fmla="*/ 7398327 w 7398508"/>
              <a:gd name="connsiteY2" fmla="*/ 803564 h 4091709"/>
              <a:gd name="connsiteX3" fmla="*/ 6954981 w 7398508"/>
              <a:gd name="connsiteY3" fmla="*/ 9237 h 4091709"/>
              <a:gd name="connsiteX4" fmla="*/ 0 w 7398508"/>
              <a:gd name="connsiteY4" fmla="*/ 0 h 4091709"/>
              <a:gd name="connsiteX0" fmla="*/ 0 w 7111786"/>
              <a:gd name="connsiteY0" fmla="*/ 0 h 4091709"/>
              <a:gd name="connsiteX1" fmla="*/ 9235 w 7111786"/>
              <a:gd name="connsiteY1" fmla="*/ 4091709 h 4091709"/>
              <a:gd name="connsiteX2" fmla="*/ 7028873 w 7111786"/>
              <a:gd name="connsiteY2" fmla="*/ 840510 h 4091709"/>
              <a:gd name="connsiteX3" fmla="*/ 6954981 w 7111786"/>
              <a:gd name="connsiteY3" fmla="*/ 9237 h 4091709"/>
              <a:gd name="connsiteX4" fmla="*/ 0 w 7111786"/>
              <a:gd name="connsiteY4" fmla="*/ 0 h 4091709"/>
              <a:gd name="connsiteX0" fmla="*/ 0 w 7389283"/>
              <a:gd name="connsiteY0" fmla="*/ 0 h 4091709"/>
              <a:gd name="connsiteX1" fmla="*/ 9235 w 7389283"/>
              <a:gd name="connsiteY1" fmla="*/ 4091709 h 4091709"/>
              <a:gd name="connsiteX2" fmla="*/ 7389091 w 7389283"/>
              <a:gd name="connsiteY2" fmla="*/ 785091 h 4091709"/>
              <a:gd name="connsiteX3" fmla="*/ 6954981 w 7389283"/>
              <a:gd name="connsiteY3" fmla="*/ 9237 h 4091709"/>
              <a:gd name="connsiteX4" fmla="*/ 0 w 7389283"/>
              <a:gd name="connsiteY4" fmla="*/ 0 h 4091709"/>
              <a:gd name="connsiteX0" fmla="*/ 0 w 7389172"/>
              <a:gd name="connsiteY0" fmla="*/ 0 h 4091709"/>
              <a:gd name="connsiteX1" fmla="*/ 9235 w 7389172"/>
              <a:gd name="connsiteY1" fmla="*/ 4091709 h 4091709"/>
              <a:gd name="connsiteX2" fmla="*/ 7389091 w 7389172"/>
              <a:gd name="connsiteY2" fmla="*/ 785091 h 4091709"/>
              <a:gd name="connsiteX3" fmla="*/ 6954981 w 7389172"/>
              <a:gd name="connsiteY3" fmla="*/ 9237 h 4091709"/>
              <a:gd name="connsiteX4" fmla="*/ 0 w 7389172"/>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6954982"/>
              <a:gd name="connsiteY0" fmla="*/ 0 h 4091709"/>
              <a:gd name="connsiteX1" fmla="*/ 9235 w 6954982"/>
              <a:gd name="connsiteY1" fmla="*/ 4091709 h 4091709"/>
              <a:gd name="connsiteX2" fmla="*/ 6954981 w 6954982"/>
              <a:gd name="connsiteY2" fmla="*/ 9237 h 4091709"/>
              <a:gd name="connsiteX3" fmla="*/ 0 w 6954982"/>
              <a:gd name="connsiteY3" fmla="*/ 0 h 4091709"/>
              <a:gd name="connsiteX0" fmla="*/ 0 w 6954982"/>
              <a:gd name="connsiteY0" fmla="*/ 0 h 4164774"/>
              <a:gd name="connsiteX1" fmla="*/ 9235 w 6954982"/>
              <a:gd name="connsiteY1" fmla="*/ 4164774 h 4164774"/>
              <a:gd name="connsiteX2" fmla="*/ 6954981 w 6954982"/>
              <a:gd name="connsiteY2" fmla="*/ 82302 h 4164774"/>
              <a:gd name="connsiteX3" fmla="*/ 0 w 6954982"/>
              <a:gd name="connsiteY3" fmla="*/ 0 h 4164774"/>
              <a:gd name="connsiteX0" fmla="*/ 0 w 6972325"/>
              <a:gd name="connsiteY0" fmla="*/ 0 h 4164774"/>
              <a:gd name="connsiteX1" fmla="*/ 9235 w 6972325"/>
              <a:gd name="connsiteY1" fmla="*/ 4164774 h 4164774"/>
              <a:gd name="connsiteX2" fmla="*/ 6972325 w 6972325"/>
              <a:gd name="connsiteY2" fmla="*/ 9236 h 4164774"/>
              <a:gd name="connsiteX3" fmla="*/ 0 w 6972325"/>
              <a:gd name="connsiteY3" fmla="*/ 0 h 4164774"/>
              <a:gd name="connsiteX0" fmla="*/ 0 w 6972325"/>
              <a:gd name="connsiteY0" fmla="*/ 0 h 4177170"/>
              <a:gd name="connsiteX1" fmla="*/ 9235 w 6972325"/>
              <a:gd name="connsiteY1" fmla="*/ 4164774 h 4177170"/>
              <a:gd name="connsiteX2" fmla="*/ 6972325 w 6972325"/>
              <a:gd name="connsiteY2" fmla="*/ 9236 h 4177170"/>
              <a:gd name="connsiteX3" fmla="*/ 0 w 6972325"/>
              <a:gd name="connsiteY3" fmla="*/ 0 h 4177170"/>
            </a:gdLst>
            <a:ahLst/>
            <a:cxnLst>
              <a:cxn ang="0">
                <a:pos x="connsiteX0" y="connsiteY0"/>
              </a:cxn>
              <a:cxn ang="0">
                <a:pos x="connsiteX1" y="connsiteY1"/>
              </a:cxn>
              <a:cxn ang="0">
                <a:pos x="connsiteX2" y="connsiteY2"/>
              </a:cxn>
              <a:cxn ang="0">
                <a:pos x="connsiteX3" y="connsiteY3"/>
              </a:cxn>
            </a:cxnLst>
            <a:rect l="l" t="t" r="r" b="b"/>
            <a:pathLst>
              <a:path w="6972325" h="4177170">
                <a:moveTo>
                  <a:pt x="0" y="0"/>
                </a:moveTo>
                <a:cubicBezTo>
                  <a:pt x="4618" y="631151"/>
                  <a:pt x="-1" y="3087198"/>
                  <a:pt x="9235" y="4164774"/>
                </a:cubicBezTo>
                <a:cubicBezTo>
                  <a:pt x="1168398" y="4166313"/>
                  <a:pt x="4077398" y="4612410"/>
                  <a:pt x="6972325" y="9236"/>
                </a:cubicBezTo>
                <a:lnTo>
                  <a:pt x="0" y="0"/>
                </a:lnTo>
                <a:close/>
              </a:path>
            </a:pathLst>
          </a:custGeom>
          <a:solidFill>
            <a:srgbClr val="6CB6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0" name="Forme libre 9"/>
          <p:cNvSpPr/>
          <p:nvPr userDrawn="1"/>
        </p:nvSpPr>
        <p:spPr>
          <a:xfrm>
            <a:off x="4618182" y="-101600"/>
            <a:ext cx="2524090" cy="1026248"/>
          </a:xfrm>
          <a:custGeom>
            <a:avLst/>
            <a:gdLst>
              <a:gd name="connsiteX0" fmla="*/ 0 w 1200727"/>
              <a:gd name="connsiteY0" fmla="*/ 479046 h 5457446"/>
              <a:gd name="connsiteX1" fmla="*/ 1191491 w 1200727"/>
              <a:gd name="connsiteY1" fmla="*/ 479046 h 5457446"/>
              <a:gd name="connsiteX2" fmla="*/ 1200727 w 1200727"/>
              <a:gd name="connsiteY2" fmla="*/ 5457446 h 5457446"/>
              <a:gd name="connsiteX3" fmla="*/ 0 w 1200727"/>
              <a:gd name="connsiteY3" fmla="*/ 479046 h 5457446"/>
              <a:gd name="connsiteX0" fmla="*/ 0 w 1200727"/>
              <a:gd name="connsiteY0" fmla="*/ 186108 h 5164508"/>
              <a:gd name="connsiteX1" fmla="*/ 1191491 w 1200727"/>
              <a:gd name="connsiteY1" fmla="*/ 186108 h 5164508"/>
              <a:gd name="connsiteX2" fmla="*/ 1200727 w 1200727"/>
              <a:gd name="connsiteY2" fmla="*/ 5164508 h 5164508"/>
              <a:gd name="connsiteX3" fmla="*/ 0 w 1200727"/>
              <a:gd name="connsiteY3" fmla="*/ 186108 h 5164508"/>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2300694"/>
              <a:gd name="connsiteY0" fmla="*/ 0 h 4729481"/>
              <a:gd name="connsiteX1" fmla="*/ 1191491 w 2300694"/>
              <a:gd name="connsiteY1" fmla="*/ 0 h 4729481"/>
              <a:gd name="connsiteX2" fmla="*/ 2300694 w 2300694"/>
              <a:gd name="connsiteY2" fmla="*/ 4729481 h 4729481"/>
              <a:gd name="connsiteX3" fmla="*/ 0 w 2300694"/>
              <a:gd name="connsiteY3" fmla="*/ 0 h 4729481"/>
              <a:gd name="connsiteX0" fmla="*/ 0 w 2306762"/>
              <a:gd name="connsiteY0" fmla="*/ 0 h 4399707"/>
              <a:gd name="connsiteX1" fmla="*/ 1191491 w 2306762"/>
              <a:gd name="connsiteY1" fmla="*/ 0 h 4399707"/>
              <a:gd name="connsiteX2" fmla="*/ 2306762 w 2306762"/>
              <a:gd name="connsiteY2" fmla="*/ 4399707 h 4399707"/>
              <a:gd name="connsiteX3" fmla="*/ 0 w 2306762"/>
              <a:gd name="connsiteY3" fmla="*/ 0 h 4399707"/>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Lst>
            <a:ahLst/>
            <a:cxnLst>
              <a:cxn ang="0">
                <a:pos x="connsiteX0" y="connsiteY0"/>
              </a:cxn>
              <a:cxn ang="0">
                <a:pos x="connsiteX1" y="connsiteY1"/>
              </a:cxn>
              <a:cxn ang="0">
                <a:pos x="connsiteX2" y="connsiteY2"/>
              </a:cxn>
              <a:cxn ang="0">
                <a:pos x="connsiteX3" y="connsiteY3"/>
              </a:cxn>
            </a:cxnLst>
            <a:rect l="l" t="t" r="r" b="b"/>
            <a:pathLst>
              <a:path w="2294627" h="4609562">
                <a:moveTo>
                  <a:pt x="0" y="0"/>
                </a:moveTo>
                <a:lnTo>
                  <a:pt x="1191491" y="0"/>
                </a:lnTo>
                <a:cubicBezTo>
                  <a:pt x="1191491" y="0"/>
                  <a:pt x="1460275" y="2530379"/>
                  <a:pt x="2294627" y="4609562"/>
                </a:cubicBezTo>
                <a:cubicBezTo>
                  <a:pt x="1002503" y="3249886"/>
                  <a:pt x="582946" y="1613599"/>
                  <a:pt x="0" y="0"/>
                </a:cubicBezTo>
                <a:close/>
              </a:path>
            </a:pathLst>
          </a:custGeom>
          <a:solidFill>
            <a:srgbClr val="C6D6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6" name="Espace réservé du texte 5"/>
          <p:cNvSpPr>
            <a:spLocks noGrp="1"/>
          </p:cNvSpPr>
          <p:nvPr>
            <p:ph type="body" sz="quarter" idx="10"/>
          </p:nvPr>
        </p:nvSpPr>
        <p:spPr>
          <a:xfrm>
            <a:off x="642938" y="354013"/>
            <a:ext cx="7909934" cy="481012"/>
          </a:xfrm>
          <a:prstGeom prst="rect">
            <a:avLst/>
          </a:prstGeom>
        </p:spPr>
        <p:txBody>
          <a:bodyPr lIns="0"/>
          <a:lstStyle>
            <a:lvl1pPr marL="0" indent="0">
              <a:buNone/>
              <a:defRPr sz="2000" b="1">
                <a:latin typeface="Arial" panose="020B0604020202020204" pitchFamily="34" charset="0"/>
                <a:cs typeface="Arial" panose="020B0604020202020204" pitchFamily="34" charset="0"/>
              </a:defRPr>
            </a:lvl1pPr>
            <a:lvl2pPr>
              <a:defRPr sz="2000" b="1">
                <a:latin typeface="Arial" panose="020B0604020202020204" pitchFamily="34" charset="0"/>
                <a:cs typeface="Arial" panose="020B0604020202020204" pitchFamily="34" charset="0"/>
              </a:defRPr>
            </a:lvl2pPr>
            <a:lvl3pPr>
              <a:defRPr sz="2000" b="1">
                <a:latin typeface="Arial" panose="020B0604020202020204" pitchFamily="34" charset="0"/>
                <a:cs typeface="Arial" panose="020B0604020202020204" pitchFamily="34" charset="0"/>
              </a:defRPr>
            </a:lvl3pPr>
            <a:lvl4pPr>
              <a:defRPr sz="2000" b="1">
                <a:latin typeface="Arial" panose="020B0604020202020204" pitchFamily="34" charset="0"/>
                <a:cs typeface="Arial" panose="020B0604020202020204" pitchFamily="34" charset="0"/>
              </a:defRPr>
            </a:lvl4pPr>
            <a:lvl5pPr>
              <a:defRPr sz="2000" b="1">
                <a:latin typeface="Arial" panose="020B0604020202020204" pitchFamily="34" charset="0"/>
                <a:cs typeface="Arial" panose="020B0604020202020204" pitchFamily="34" charset="0"/>
              </a:defRPr>
            </a:lvl5pPr>
          </a:lstStyle>
          <a:p>
            <a:pPr lvl="0"/>
            <a:r>
              <a:rPr lang="fr-FR" dirty="0"/>
              <a:t>Modifier les styles du texte du masque</a:t>
            </a:r>
          </a:p>
        </p:txBody>
      </p:sp>
      <p:sp>
        <p:nvSpPr>
          <p:cNvPr id="3" name="Espace réservé du texte 2"/>
          <p:cNvSpPr>
            <a:spLocks noGrp="1"/>
          </p:cNvSpPr>
          <p:nvPr>
            <p:ph type="body" sz="quarter" idx="11" hasCustomPrompt="1"/>
          </p:nvPr>
        </p:nvSpPr>
        <p:spPr>
          <a:xfrm>
            <a:off x="642938" y="1592263"/>
            <a:ext cx="2001939" cy="364356"/>
          </a:xfrm>
          <a:prstGeom prst="rect">
            <a:avLst/>
          </a:prstGeom>
        </p:spPr>
        <p:txBody>
          <a:bodyPr lIns="0"/>
          <a:lstStyle>
            <a:lvl1pPr marL="0" indent="0">
              <a:buNone/>
              <a:defRPr sz="1600" b="1">
                <a:latin typeface="Arial" panose="020B0604020202020204" pitchFamily="34" charset="0"/>
                <a:cs typeface="Arial" panose="020B0604020202020204" pitchFamily="34" charset="0"/>
              </a:defRPr>
            </a:lvl1pPr>
          </a:lstStyle>
          <a:p>
            <a:pPr lvl="0"/>
            <a:r>
              <a:rPr lang="fr-FR" dirty="0"/>
              <a:t>Tableau type</a:t>
            </a:r>
          </a:p>
        </p:txBody>
      </p:sp>
      <p:sp>
        <p:nvSpPr>
          <p:cNvPr id="12" name="Espace réservé du tableau 11" title="Texte"/>
          <p:cNvSpPr>
            <a:spLocks noGrp="1"/>
          </p:cNvSpPr>
          <p:nvPr>
            <p:ph type="tbl" sz="quarter" idx="12"/>
          </p:nvPr>
        </p:nvSpPr>
        <p:spPr>
          <a:xfrm>
            <a:off x="642781" y="2051328"/>
            <a:ext cx="7910091" cy="2000250"/>
          </a:xfrm>
          <a:prstGeom prst="rect">
            <a:avLst/>
          </a:prstGeom>
          <a:solidFill>
            <a:srgbClr val="E0E6E7"/>
          </a:solidFill>
          <a:ln>
            <a:solidFill>
              <a:schemeClr val="bg1"/>
            </a:solidFill>
          </a:ln>
        </p:spPr>
        <p:txBody>
          <a:bodyPr numCol="1"/>
          <a:lstStyle>
            <a:lvl1pPr marL="0" indent="0">
              <a:buNone/>
              <a:defRPr sz="1600">
                <a:latin typeface="Arial" panose="020B0604020202020204" pitchFamily="34" charset="0"/>
                <a:cs typeface="Arial" panose="020B0604020202020204" pitchFamily="34" charset="0"/>
              </a:defRPr>
            </a:lvl1pPr>
          </a:lstStyle>
          <a:p>
            <a:endParaRPr lang="fr-FR" dirty="0"/>
          </a:p>
        </p:txBody>
      </p:sp>
      <p:cxnSp>
        <p:nvCxnSpPr>
          <p:cNvPr id="9" name="Connecteur droit 8"/>
          <p:cNvCxnSpPr/>
          <p:nvPr userDrawn="1"/>
        </p:nvCxnSpPr>
        <p:spPr>
          <a:xfrm>
            <a:off x="642782" y="844787"/>
            <a:ext cx="470332" cy="0"/>
          </a:xfrm>
          <a:prstGeom prst="line">
            <a:avLst/>
          </a:prstGeom>
          <a:ln w="57150" cmpd="sng">
            <a:solidFill>
              <a:srgbClr val="C6D63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70111073"/>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5375"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age fond blanc">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0958014"/>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5375"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ernière page">
    <p:spTree>
      <p:nvGrpSpPr>
        <p:cNvPr id="1" name=""/>
        <p:cNvGrpSpPr/>
        <p:nvPr/>
      </p:nvGrpSpPr>
      <p:grpSpPr>
        <a:xfrm>
          <a:off x="0" y="0"/>
          <a:ext cx="0" cy="0"/>
          <a:chOff x="0" y="0"/>
          <a:chExt cx="0" cy="0"/>
        </a:xfrm>
      </p:grpSpPr>
      <p:sp>
        <p:nvSpPr>
          <p:cNvPr id="12" name="Forme libre 11"/>
          <p:cNvSpPr/>
          <p:nvPr userDrawn="1"/>
        </p:nvSpPr>
        <p:spPr>
          <a:xfrm>
            <a:off x="-64655" y="-27708"/>
            <a:ext cx="7389219" cy="4091709"/>
          </a:xfrm>
          <a:custGeom>
            <a:avLst/>
            <a:gdLst>
              <a:gd name="connsiteX0" fmla="*/ 489584 w 7808954"/>
              <a:gd name="connsiteY0" fmla="*/ 357692 h 3590419"/>
              <a:gd name="connsiteX1" fmla="*/ 517293 w 7808954"/>
              <a:gd name="connsiteY1" fmla="*/ 3590419 h 3590419"/>
              <a:gd name="connsiteX2" fmla="*/ 7592348 w 7808954"/>
              <a:gd name="connsiteY2" fmla="*/ 856456 h 3590419"/>
              <a:gd name="connsiteX3" fmla="*/ 7195184 w 7808954"/>
              <a:gd name="connsiteY3" fmla="*/ 136019 h 3590419"/>
              <a:gd name="connsiteX4" fmla="*/ 489584 w 7808954"/>
              <a:gd name="connsiteY4" fmla="*/ 357692 h 3590419"/>
              <a:gd name="connsiteX0" fmla="*/ 12 w 7319382"/>
              <a:gd name="connsiteY0" fmla="*/ 643083 h 3875810"/>
              <a:gd name="connsiteX1" fmla="*/ 27721 w 7319382"/>
              <a:gd name="connsiteY1" fmla="*/ 3875810 h 3875810"/>
              <a:gd name="connsiteX2" fmla="*/ 7102776 w 7319382"/>
              <a:gd name="connsiteY2" fmla="*/ 1141847 h 3875810"/>
              <a:gd name="connsiteX3" fmla="*/ 6705612 w 7319382"/>
              <a:gd name="connsiteY3" fmla="*/ 421410 h 3875810"/>
              <a:gd name="connsiteX4" fmla="*/ 12 w 7319382"/>
              <a:gd name="connsiteY4" fmla="*/ 643083 h 3875810"/>
              <a:gd name="connsiteX0" fmla="*/ 0 w 7319370"/>
              <a:gd name="connsiteY0" fmla="*/ 235842 h 3468569"/>
              <a:gd name="connsiteX1" fmla="*/ 27709 w 7319370"/>
              <a:gd name="connsiteY1" fmla="*/ 3468569 h 3468569"/>
              <a:gd name="connsiteX2" fmla="*/ 7102764 w 7319370"/>
              <a:gd name="connsiteY2" fmla="*/ 734606 h 3468569"/>
              <a:gd name="connsiteX3" fmla="*/ 6705600 w 7319370"/>
              <a:gd name="connsiteY3" fmla="*/ 14169 h 3468569"/>
              <a:gd name="connsiteX4" fmla="*/ 0 w 7319370"/>
              <a:gd name="connsiteY4" fmla="*/ 235842 h 3468569"/>
              <a:gd name="connsiteX0" fmla="*/ 0 w 7319370"/>
              <a:gd name="connsiteY0" fmla="*/ 221673 h 3454400"/>
              <a:gd name="connsiteX1" fmla="*/ 27709 w 7319370"/>
              <a:gd name="connsiteY1" fmla="*/ 3454400 h 3454400"/>
              <a:gd name="connsiteX2" fmla="*/ 7102764 w 7319370"/>
              <a:gd name="connsiteY2" fmla="*/ 720437 h 3454400"/>
              <a:gd name="connsiteX3" fmla="*/ 6705600 w 7319370"/>
              <a:gd name="connsiteY3" fmla="*/ 0 h 3454400"/>
              <a:gd name="connsiteX4" fmla="*/ 0 w 7319370"/>
              <a:gd name="connsiteY4" fmla="*/ 221673 h 3454400"/>
              <a:gd name="connsiteX0" fmla="*/ 0 w 7102764"/>
              <a:gd name="connsiteY0" fmla="*/ 221673 h 3454400"/>
              <a:gd name="connsiteX1" fmla="*/ 27709 w 7102764"/>
              <a:gd name="connsiteY1" fmla="*/ 3454400 h 3454400"/>
              <a:gd name="connsiteX2" fmla="*/ 7102764 w 7102764"/>
              <a:gd name="connsiteY2" fmla="*/ 720437 h 3454400"/>
              <a:gd name="connsiteX3" fmla="*/ 6705600 w 7102764"/>
              <a:gd name="connsiteY3" fmla="*/ 0 h 3454400"/>
              <a:gd name="connsiteX4" fmla="*/ 0 w 7102764"/>
              <a:gd name="connsiteY4" fmla="*/ 221673 h 3454400"/>
              <a:gd name="connsiteX0" fmla="*/ 0 w 7103018"/>
              <a:gd name="connsiteY0" fmla="*/ 221673 h 3454400"/>
              <a:gd name="connsiteX1" fmla="*/ 27709 w 7103018"/>
              <a:gd name="connsiteY1" fmla="*/ 3454400 h 3454400"/>
              <a:gd name="connsiteX2" fmla="*/ 7102764 w 7103018"/>
              <a:gd name="connsiteY2" fmla="*/ 720437 h 3454400"/>
              <a:gd name="connsiteX3" fmla="*/ 6705600 w 7103018"/>
              <a:gd name="connsiteY3" fmla="*/ 0 h 3454400"/>
              <a:gd name="connsiteX4" fmla="*/ 0 w 7103018"/>
              <a:gd name="connsiteY4" fmla="*/ 221673 h 3454400"/>
              <a:gd name="connsiteX0" fmla="*/ 0 w 7398581"/>
              <a:gd name="connsiteY0" fmla="*/ 297 h 3537824"/>
              <a:gd name="connsiteX1" fmla="*/ 323272 w 7398581"/>
              <a:gd name="connsiteY1" fmla="*/ 3537824 h 3537824"/>
              <a:gd name="connsiteX2" fmla="*/ 7398327 w 7398581"/>
              <a:gd name="connsiteY2" fmla="*/ 803861 h 3537824"/>
              <a:gd name="connsiteX3" fmla="*/ 7001163 w 7398581"/>
              <a:gd name="connsiteY3" fmla="*/ 83424 h 3537824"/>
              <a:gd name="connsiteX4" fmla="*/ 0 w 7398581"/>
              <a:gd name="connsiteY4" fmla="*/ 297 h 3537824"/>
              <a:gd name="connsiteX0" fmla="*/ 0 w 7398581"/>
              <a:gd name="connsiteY0" fmla="*/ 297 h 4092006"/>
              <a:gd name="connsiteX1" fmla="*/ 9235 w 7398581"/>
              <a:gd name="connsiteY1" fmla="*/ 4092006 h 4092006"/>
              <a:gd name="connsiteX2" fmla="*/ 7398327 w 7398581"/>
              <a:gd name="connsiteY2" fmla="*/ 803861 h 4092006"/>
              <a:gd name="connsiteX3" fmla="*/ 7001163 w 7398581"/>
              <a:gd name="connsiteY3" fmla="*/ 83424 h 4092006"/>
              <a:gd name="connsiteX4" fmla="*/ 0 w 7398581"/>
              <a:gd name="connsiteY4" fmla="*/ 297 h 4092006"/>
              <a:gd name="connsiteX0" fmla="*/ 0 w 7398508"/>
              <a:gd name="connsiteY0" fmla="*/ 0 h 4091709"/>
              <a:gd name="connsiteX1" fmla="*/ 9235 w 7398508"/>
              <a:gd name="connsiteY1" fmla="*/ 4091709 h 4091709"/>
              <a:gd name="connsiteX2" fmla="*/ 7398327 w 7398508"/>
              <a:gd name="connsiteY2" fmla="*/ 803564 h 4091709"/>
              <a:gd name="connsiteX3" fmla="*/ 6954981 w 7398508"/>
              <a:gd name="connsiteY3" fmla="*/ 9237 h 4091709"/>
              <a:gd name="connsiteX4" fmla="*/ 0 w 7398508"/>
              <a:gd name="connsiteY4" fmla="*/ 0 h 4091709"/>
              <a:gd name="connsiteX0" fmla="*/ 0 w 7111786"/>
              <a:gd name="connsiteY0" fmla="*/ 0 h 4091709"/>
              <a:gd name="connsiteX1" fmla="*/ 9235 w 7111786"/>
              <a:gd name="connsiteY1" fmla="*/ 4091709 h 4091709"/>
              <a:gd name="connsiteX2" fmla="*/ 7028873 w 7111786"/>
              <a:gd name="connsiteY2" fmla="*/ 840510 h 4091709"/>
              <a:gd name="connsiteX3" fmla="*/ 6954981 w 7111786"/>
              <a:gd name="connsiteY3" fmla="*/ 9237 h 4091709"/>
              <a:gd name="connsiteX4" fmla="*/ 0 w 7111786"/>
              <a:gd name="connsiteY4" fmla="*/ 0 h 4091709"/>
              <a:gd name="connsiteX0" fmla="*/ 0 w 7389283"/>
              <a:gd name="connsiteY0" fmla="*/ 0 h 4091709"/>
              <a:gd name="connsiteX1" fmla="*/ 9235 w 7389283"/>
              <a:gd name="connsiteY1" fmla="*/ 4091709 h 4091709"/>
              <a:gd name="connsiteX2" fmla="*/ 7389091 w 7389283"/>
              <a:gd name="connsiteY2" fmla="*/ 785091 h 4091709"/>
              <a:gd name="connsiteX3" fmla="*/ 6954981 w 7389283"/>
              <a:gd name="connsiteY3" fmla="*/ 9237 h 4091709"/>
              <a:gd name="connsiteX4" fmla="*/ 0 w 7389283"/>
              <a:gd name="connsiteY4" fmla="*/ 0 h 4091709"/>
              <a:gd name="connsiteX0" fmla="*/ 0 w 7389172"/>
              <a:gd name="connsiteY0" fmla="*/ 0 h 4091709"/>
              <a:gd name="connsiteX1" fmla="*/ 9235 w 7389172"/>
              <a:gd name="connsiteY1" fmla="*/ 4091709 h 4091709"/>
              <a:gd name="connsiteX2" fmla="*/ 7389091 w 7389172"/>
              <a:gd name="connsiteY2" fmla="*/ 785091 h 4091709"/>
              <a:gd name="connsiteX3" fmla="*/ 6954981 w 7389172"/>
              <a:gd name="connsiteY3" fmla="*/ 9237 h 4091709"/>
              <a:gd name="connsiteX4" fmla="*/ 0 w 7389172"/>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89219" h="4091709">
                <a:moveTo>
                  <a:pt x="0" y="0"/>
                </a:moveTo>
                <a:cubicBezTo>
                  <a:pt x="4618" y="631151"/>
                  <a:pt x="-1" y="3014133"/>
                  <a:pt x="9235" y="4091709"/>
                </a:cubicBezTo>
                <a:cubicBezTo>
                  <a:pt x="3245041" y="1407008"/>
                  <a:pt x="6072909" y="1102205"/>
                  <a:pt x="7389091" y="785091"/>
                </a:cubicBezTo>
                <a:cubicBezTo>
                  <a:pt x="7395249" y="794327"/>
                  <a:pt x="7179732" y="321734"/>
                  <a:pt x="6954981" y="9237"/>
                </a:cubicBezTo>
                <a:lnTo>
                  <a:pt x="0" y="0"/>
                </a:lnTo>
                <a:close/>
              </a:path>
            </a:pathLst>
          </a:custGeom>
          <a:solidFill>
            <a:srgbClr val="6CB6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3" name="Forme libre 12"/>
          <p:cNvSpPr/>
          <p:nvPr userDrawn="1"/>
        </p:nvSpPr>
        <p:spPr>
          <a:xfrm>
            <a:off x="7952509" y="-18472"/>
            <a:ext cx="1200727" cy="4978400"/>
          </a:xfrm>
          <a:custGeom>
            <a:avLst/>
            <a:gdLst>
              <a:gd name="connsiteX0" fmla="*/ 0 w 1200727"/>
              <a:gd name="connsiteY0" fmla="*/ 479046 h 5457446"/>
              <a:gd name="connsiteX1" fmla="*/ 1191491 w 1200727"/>
              <a:gd name="connsiteY1" fmla="*/ 479046 h 5457446"/>
              <a:gd name="connsiteX2" fmla="*/ 1200727 w 1200727"/>
              <a:gd name="connsiteY2" fmla="*/ 5457446 h 5457446"/>
              <a:gd name="connsiteX3" fmla="*/ 0 w 1200727"/>
              <a:gd name="connsiteY3" fmla="*/ 479046 h 5457446"/>
              <a:gd name="connsiteX0" fmla="*/ 0 w 1200727"/>
              <a:gd name="connsiteY0" fmla="*/ 186108 h 5164508"/>
              <a:gd name="connsiteX1" fmla="*/ 1191491 w 1200727"/>
              <a:gd name="connsiteY1" fmla="*/ 186108 h 5164508"/>
              <a:gd name="connsiteX2" fmla="*/ 1200727 w 1200727"/>
              <a:gd name="connsiteY2" fmla="*/ 5164508 h 5164508"/>
              <a:gd name="connsiteX3" fmla="*/ 0 w 1200727"/>
              <a:gd name="connsiteY3" fmla="*/ 186108 h 5164508"/>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Lst>
            <a:ahLst/>
            <a:cxnLst>
              <a:cxn ang="0">
                <a:pos x="connsiteX0" y="connsiteY0"/>
              </a:cxn>
              <a:cxn ang="0">
                <a:pos x="connsiteX1" y="connsiteY1"/>
              </a:cxn>
              <a:cxn ang="0">
                <a:pos x="connsiteX2" y="connsiteY2"/>
              </a:cxn>
              <a:cxn ang="0">
                <a:pos x="connsiteX3" y="connsiteY3"/>
              </a:cxn>
            </a:cxnLst>
            <a:rect l="l" t="t" r="r" b="b"/>
            <a:pathLst>
              <a:path w="1200727" h="4978400">
                <a:moveTo>
                  <a:pt x="0" y="0"/>
                </a:moveTo>
                <a:lnTo>
                  <a:pt x="1191491" y="0"/>
                </a:lnTo>
                <a:cubicBezTo>
                  <a:pt x="1191491" y="0"/>
                  <a:pt x="1197648" y="3318933"/>
                  <a:pt x="1200727" y="4978400"/>
                </a:cubicBezTo>
                <a:cubicBezTo>
                  <a:pt x="1012921" y="3318933"/>
                  <a:pt x="862060" y="1853430"/>
                  <a:pt x="0" y="0"/>
                </a:cubicBezTo>
                <a:close/>
              </a:path>
            </a:pathLst>
          </a:custGeom>
          <a:solidFill>
            <a:srgbClr val="C6D6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8" name="Image 7" descr="Lg CNSA 2017 Q.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5008" y="3973493"/>
            <a:ext cx="1307234" cy="854333"/>
          </a:xfrm>
          <a:prstGeom prst="rect">
            <a:avLst/>
          </a:prstGeom>
        </p:spPr>
      </p:pic>
      <p:grpSp>
        <p:nvGrpSpPr>
          <p:cNvPr id="9" name="Groupe 8"/>
          <p:cNvGrpSpPr/>
          <p:nvPr userDrawn="1"/>
        </p:nvGrpSpPr>
        <p:grpSpPr>
          <a:xfrm>
            <a:off x="2948652" y="5000258"/>
            <a:ext cx="5584161" cy="1385321"/>
            <a:chOff x="2081045" y="5000258"/>
            <a:chExt cx="5584161" cy="1385321"/>
          </a:xfrm>
        </p:grpSpPr>
        <p:pic>
          <p:nvPicPr>
            <p:cNvPr id="10" name="Image 9" descr="TWITTE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7980" y="5790068"/>
              <a:ext cx="255306" cy="214007"/>
            </a:xfrm>
            <a:prstGeom prst="rect">
              <a:avLst/>
            </a:prstGeom>
          </p:spPr>
        </p:pic>
        <p:sp>
          <p:nvSpPr>
            <p:cNvPr id="11" name="Espace réservé du texte 2"/>
            <p:cNvSpPr txBox="1">
              <a:spLocks/>
            </p:cNvSpPr>
            <p:nvPr/>
          </p:nvSpPr>
          <p:spPr>
            <a:xfrm>
              <a:off x="2081045" y="5000258"/>
              <a:ext cx="5584161" cy="1385321"/>
            </a:xfrm>
            <a:prstGeom prst="rect">
              <a:avLst/>
            </a:prstGeom>
          </p:spPr>
          <p:txBody>
            <a:bodyPr vert="horz" lIns="0" tIns="0" rIns="0" bIns="0" rtlCol="0">
              <a:normAutofit/>
            </a:bodyPr>
            <a:lstStyle>
              <a:lvl1pPr marL="0" indent="0" algn="ctr" defTabSz="457200" rtl="0" eaLnBrk="1" latinLnBrk="0" hangingPunct="1">
                <a:lnSpc>
                  <a:spcPct val="80000"/>
                </a:lnSpc>
                <a:spcBef>
                  <a:spcPct val="0"/>
                </a:spcBef>
                <a:buNone/>
                <a:defRPr sz="4400" b="1" kern="1200">
                  <a:solidFill>
                    <a:schemeClr val="tx1"/>
                  </a:solidFill>
                  <a:latin typeface="Arial"/>
                  <a:ea typeface="+mj-ea"/>
                  <a:cs typeface="Arial"/>
                </a:defRPr>
              </a:lvl1pPr>
              <a:lvl2pPr marL="457200" indent="0">
                <a:buNone/>
                <a:defRPr sz="1600" b="0">
                  <a:latin typeface="Arial"/>
                  <a:cs typeface="Arial"/>
                </a:defRPr>
              </a:lvl2pPr>
            </a:lstStyle>
            <a:p>
              <a:pPr algn="r">
                <a:lnSpc>
                  <a:spcPct val="130000"/>
                </a:lnSpc>
              </a:pPr>
              <a:r>
                <a:rPr lang="fr-FR" sz="1300" b="0" dirty="0"/>
                <a:t>66, avenue du Maine     </a:t>
              </a:r>
            </a:p>
            <a:p>
              <a:pPr algn="r">
                <a:lnSpc>
                  <a:spcPct val="130000"/>
                </a:lnSpc>
              </a:pPr>
              <a:r>
                <a:rPr lang="fr-FR" sz="1300" b="0" dirty="0"/>
                <a:t>75682 Paris cedex 14</a:t>
              </a:r>
              <a:endParaRPr lang="fr-FR" sz="1300" b="0" u="sng" dirty="0"/>
            </a:p>
            <a:p>
              <a:pPr algn="r">
                <a:lnSpc>
                  <a:spcPct val="130000"/>
                </a:lnSpc>
              </a:pPr>
              <a:r>
                <a:rPr lang="fr-FR" sz="1300" b="0" u="sng" dirty="0">
                  <a:hlinkClick r:id="rId4"/>
                </a:rPr>
                <a:t>www.cnsa.fr</a:t>
              </a:r>
              <a:endParaRPr lang="fr-FR" sz="1300" b="0" u="sng" dirty="0"/>
            </a:p>
            <a:p>
              <a:pPr algn="r">
                <a:lnSpc>
                  <a:spcPct val="130000"/>
                </a:lnSpc>
              </a:pPr>
              <a:r>
                <a:rPr lang="fr-FR" sz="1300" b="0" u="sng" dirty="0">
                  <a:hlinkClick r:id="rId5"/>
                </a:rPr>
                <a:t>@</a:t>
              </a:r>
              <a:r>
                <a:rPr lang="fr-FR" sz="1300" b="0" u="sng" dirty="0" err="1">
                  <a:hlinkClick r:id="rId5"/>
                </a:rPr>
                <a:t>CNSA_actu</a:t>
              </a:r>
              <a:endParaRPr lang="fr-FR" sz="1300" b="0" dirty="0"/>
            </a:p>
            <a:p>
              <a:pPr algn="r">
                <a:lnSpc>
                  <a:spcPct val="130000"/>
                </a:lnSpc>
              </a:pPr>
              <a:r>
                <a:rPr lang="fr-FR" sz="1300" b="0" u="sng" dirty="0">
                  <a:hlinkClick r:id="rId6"/>
                </a:rPr>
                <a:t>http://www.pour-les-personnes-agees.gouv.fr</a:t>
              </a:r>
              <a:endParaRPr lang="fr-FR" sz="1300" b="0" dirty="0"/>
            </a:p>
          </p:txBody>
        </p:sp>
      </p:grpSp>
    </p:spTree>
    <p:extLst>
      <p:ext uri="{BB962C8B-B14F-4D97-AF65-F5344CB8AC3E}">
        <p14:creationId xmlns:p14="http://schemas.microsoft.com/office/powerpoint/2010/main" val="4239738348"/>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5375"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1. Couverture">
    <p:spTree>
      <p:nvGrpSpPr>
        <p:cNvPr id="1" name=""/>
        <p:cNvGrpSpPr/>
        <p:nvPr/>
      </p:nvGrpSpPr>
      <p:grpSpPr>
        <a:xfrm>
          <a:off x="0" y="0"/>
          <a:ext cx="0" cy="0"/>
          <a:chOff x="0" y="0"/>
          <a:chExt cx="0" cy="0"/>
        </a:xfrm>
      </p:grpSpPr>
      <p:sp>
        <p:nvSpPr>
          <p:cNvPr id="8" name="Forme libre 7"/>
          <p:cNvSpPr/>
          <p:nvPr userDrawn="1"/>
        </p:nvSpPr>
        <p:spPr>
          <a:xfrm>
            <a:off x="-64655" y="-48028"/>
            <a:ext cx="7389219" cy="4091709"/>
          </a:xfrm>
          <a:custGeom>
            <a:avLst/>
            <a:gdLst>
              <a:gd name="connsiteX0" fmla="*/ 489584 w 7808954"/>
              <a:gd name="connsiteY0" fmla="*/ 357692 h 3590419"/>
              <a:gd name="connsiteX1" fmla="*/ 517293 w 7808954"/>
              <a:gd name="connsiteY1" fmla="*/ 3590419 h 3590419"/>
              <a:gd name="connsiteX2" fmla="*/ 7592348 w 7808954"/>
              <a:gd name="connsiteY2" fmla="*/ 856456 h 3590419"/>
              <a:gd name="connsiteX3" fmla="*/ 7195184 w 7808954"/>
              <a:gd name="connsiteY3" fmla="*/ 136019 h 3590419"/>
              <a:gd name="connsiteX4" fmla="*/ 489584 w 7808954"/>
              <a:gd name="connsiteY4" fmla="*/ 357692 h 3590419"/>
              <a:gd name="connsiteX0" fmla="*/ 12 w 7319382"/>
              <a:gd name="connsiteY0" fmla="*/ 643083 h 3875810"/>
              <a:gd name="connsiteX1" fmla="*/ 27721 w 7319382"/>
              <a:gd name="connsiteY1" fmla="*/ 3875810 h 3875810"/>
              <a:gd name="connsiteX2" fmla="*/ 7102776 w 7319382"/>
              <a:gd name="connsiteY2" fmla="*/ 1141847 h 3875810"/>
              <a:gd name="connsiteX3" fmla="*/ 6705612 w 7319382"/>
              <a:gd name="connsiteY3" fmla="*/ 421410 h 3875810"/>
              <a:gd name="connsiteX4" fmla="*/ 12 w 7319382"/>
              <a:gd name="connsiteY4" fmla="*/ 643083 h 3875810"/>
              <a:gd name="connsiteX0" fmla="*/ 0 w 7319370"/>
              <a:gd name="connsiteY0" fmla="*/ 235842 h 3468569"/>
              <a:gd name="connsiteX1" fmla="*/ 27709 w 7319370"/>
              <a:gd name="connsiteY1" fmla="*/ 3468569 h 3468569"/>
              <a:gd name="connsiteX2" fmla="*/ 7102764 w 7319370"/>
              <a:gd name="connsiteY2" fmla="*/ 734606 h 3468569"/>
              <a:gd name="connsiteX3" fmla="*/ 6705600 w 7319370"/>
              <a:gd name="connsiteY3" fmla="*/ 14169 h 3468569"/>
              <a:gd name="connsiteX4" fmla="*/ 0 w 7319370"/>
              <a:gd name="connsiteY4" fmla="*/ 235842 h 3468569"/>
              <a:gd name="connsiteX0" fmla="*/ 0 w 7319370"/>
              <a:gd name="connsiteY0" fmla="*/ 221673 h 3454400"/>
              <a:gd name="connsiteX1" fmla="*/ 27709 w 7319370"/>
              <a:gd name="connsiteY1" fmla="*/ 3454400 h 3454400"/>
              <a:gd name="connsiteX2" fmla="*/ 7102764 w 7319370"/>
              <a:gd name="connsiteY2" fmla="*/ 720437 h 3454400"/>
              <a:gd name="connsiteX3" fmla="*/ 6705600 w 7319370"/>
              <a:gd name="connsiteY3" fmla="*/ 0 h 3454400"/>
              <a:gd name="connsiteX4" fmla="*/ 0 w 7319370"/>
              <a:gd name="connsiteY4" fmla="*/ 221673 h 3454400"/>
              <a:gd name="connsiteX0" fmla="*/ 0 w 7102764"/>
              <a:gd name="connsiteY0" fmla="*/ 221673 h 3454400"/>
              <a:gd name="connsiteX1" fmla="*/ 27709 w 7102764"/>
              <a:gd name="connsiteY1" fmla="*/ 3454400 h 3454400"/>
              <a:gd name="connsiteX2" fmla="*/ 7102764 w 7102764"/>
              <a:gd name="connsiteY2" fmla="*/ 720437 h 3454400"/>
              <a:gd name="connsiteX3" fmla="*/ 6705600 w 7102764"/>
              <a:gd name="connsiteY3" fmla="*/ 0 h 3454400"/>
              <a:gd name="connsiteX4" fmla="*/ 0 w 7102764"/>
              <a:gd name="connsiteY4" fmla="*/ 221673 h 3454400"/>
              <a:gd name="connsiteX0" fmla="*/ 0 w 7103018"/>
              <a:gd name="connsiteY0" fmla="*/ 221673 h 3454400"/>
              <a:gd name="connsiteX1" fmla="*/ 27709 w 7103018"/>
              <a:gd name="connsiteY1" fmla="*/ 3454400 h 3454400"/>
              <a:gd name="connsiteX2" fmla="*/ 7102764 w 7103018"/>
              <a:gd name="connsiteY2" fmla="*/ 720437 h 3454400"/>
              <a:gd name="connsiteX3" fmla="*/ 6705600 w 7103018"/>
              <a:gd name="connsiteY3" fmla="*/ 0 h 3454400"/>
              <a:gd name="connsiteX4" fmla="*/ 0 w 7103018"/>
              <a:gd name="connsiteY4" fmla="*/ 221673 h 3454400"/>
              <a:gd name="connsiteX0" fmla="*/ 0 w 7398581"/>
              <a:gd name="connsiteY0" fmla="*/ 297 h 3537824"/>
              <a:gd name="connsiteX1" fmla="*/ 323272 w 7398581"/>
              <a:gd name="connsiteY1" fmla="*/ 3537824 h 3537824"/>
              <a:gd name="connsiteX2" fmla="*/ 7398327 w 7398581"/>
              <a:gd name="connsiteY2" fmla="*/ 803861 h 3537824"/>
              <a:gd name="connsiteX3" fmla="*/ 7001163 w 7398581"/>
              <a:gd name="connsiteY3" fmla="*/ 83424 h 3537824"/>
              <a:gd name="connsiteX4" fmla="*/ 0 w 7398581"/>
              <a:gd name="connsiteY4" fmla="*/ 297 h 3537824"/>
              <a:gd name="connsiteX0" fmla="*/ 0 w 7398581"/>
              <a:gd name="connsiteY0" fmla="*/ 297 h 4092006"/>
              <a:gd name="connsiteX1" fmla="*/ 9235 w 7398581"/>
              <a:gd name="connsiteY1" fmla="*/ 4092006 h 4092006"/>
              <a:gd name="connsiteX2" fmla="*/ 7398327 w 7398581"/>
              <a:gd name="connsiteY2" fmla="*/ 803861 h 4092006"/>
              <a:gd name="connsiteX3" fmla="*/ 7001163 w 7398581"/>
              <a:gd name="connsiteY3" fmla="*/ 83424 h 4092006"/>
              <a:gd name="connsiteX4" fmla="*/ 0 w 7398581"/>
              <a:gd name="connsiteY4" fmla="*/ 297 h 4092006"/>
              <a:gd name="connsiteX0" fmla="*/ 0 w 7398508"/>
              <a:gd name="connsiteY0" fmla="*/ 0 h 4091709"/>
              <a:gd name="connsiteX1" fmla="*/ 9235 w 7398508"/>
              <a:gd name="connsiteY1" fmla="*/ 4091709 h 4091709"/>
              <a:gd name="connsiteX2" fmla="*/ 7398327 w 7398508"/>
              <a:gd name="connsiteY2" fmla="*/ 803564 h 4091709"/>
              <a:gd name="connsiteX3" fmla="*/ 6954981 w 7398508"/>
              <a:gd name="connsiteY3" fmla="*/ 9237 h 4091709"/>
              <a:gd name="connsiteX4" fmla="*/ 0 w 7398508"/>
              <a:gd name="connsiteY4" fmla="*/ 0 h 4091709"/>
              <a:gd name="connsiteX0" fmla="*/ 0 w 7111786"/>
              <a:gd name="connsiteY0" fmla="*/ 0 h 4091709"/>
              <a:gd name="connsiteX1" fmla="*/ 9235 w 7111786"/>
              <a:gd name="connsiteY1" fmla="*/ 4091709 h 4091709"/>
              <a:gd name="connsiteX2" fmla="*/ 7028873 w 7111786"/>
              <a:gd name="connsiteY2" fmla="*/ 840510 h 4091709"/>
              <a:gd name="connsiteX3" fmla="*/ 6954981 w 7111786"/>
              <a:gd name="connsiteY3" fmla="*/ 9237 h 4091709"/>
              <a:gd name="connsiteX4" fmla="*/ 0 w 7111786"/>
              <a:gd name="connsiteY4" fmla="*/ 0 h 4091709"/>
              <a:gd name="connsiteX0" fmla="*/ 0 w 7389283"/>
              <a:gd name="connsiteY0" fmla="*/ 0 h 4091709"/>
              <a:gd name="connsiteX1" fmla="*/ 9235 w 7389283"/>
              <a:gd name="connsiteY1" fmla="*/ 4091709 h 4091709"/>
              <a:gd name="connsiteX2" fmla="*/ 7389091 w 7389283"/>
              <a:gd name="connsiteY2" fmla="*/ 785091 h 4091709"/>
              <a:gd name="connsiteX3" fmla="*/ 6954981 w 7389283"/>
              <a:gd name="connsiteY3" fmla="*/ 9237 h 4091709"/>
              <a:gd name="connsiteX4" fmla="*/ 0 w 7389283"/>
              <a:gd name="connsiteY4" fmla="*/ 0 h 4091709"/>
              <a:gd name="connsiteX0" fmla="*/ 0 w 7389172"/>
              <a:gd name="connsiteY0" fmla="*/ 0 h 4091709"/>
              <a:gd name="connsiteX1" fmla="*/ 9235 w 7389172"/>
              <a:gd name="connsiteY1" fmla="*/ 4091709 h 4091709"/>
              <a:gd name="connsiteX2" fmla="*/ 7389091 w 7389172"/>
              <a:gd name="connsiteY2" fmla="*/ 785091 h 4091709"/>
              <a:gd name="connsiteX3" fmla="*/ 6954981 w 7389172"/>
              <a:gd name="connsiteY3" fmla="*/ 9237 h 4091709"/>
              <a:gd name="connsiteX4" fmla="*/ 0 w 7389172"/>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89219" h="4091709">
                <a:moveTo>
                  <a:pt x="0" y="0"/>
                </a:moveTo>
                <a:cubicBezTo>
                  <a:pt x="4618" y="631151"/>
                  <a:pt x="-1" y="3014133"/>
                  <a:pt x="9235" y="4091709"/>
                </a:cubicBezTo>
                <a:cubicBezTo>
                  <a:pt x="3245041" y="1407008"/>
                  <a:pt x="6072909" y="1102205"/>
                  <a:pt x="7389091" y="785091"/>
                </a:cubicBezTo>
                <a:cubicBezTo>
                  <a:pt x="7395249" y="794327"/>
                  <a:pt x="7179732" y="321734"/>
                  <a:pt x="6954981" y="9237"/>
                </a:cubicBezTo>
                <a:lnTo>
                  <a:pt x="0" y="0"/>
                </a:lnTo>
                <a:close/>
              </a:path>
            </a:pathLst>
          </a:custGeom>
          <a:solidFill>
            <a:srgbClr val="6CB6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9" name="Forme libre 8"/>
          <p:cNvSpPr/>
          <p:nvPr userDrawn="1"/>
        </p:nvSpPr>
        <p:spPr>
          <a:xfrm>
            <a:off x="7952509" y="-38792"/>
            <a:ext cx="1200727" cy="4978400"/>
          </a:xfrm>
          <a:custGeom>
            <a:avLst/>
            <a:gdLst>
              <a:gd name="connsiteX0" fmla="*/ 0 w 1200727"/>
              <a:gd name="connsiteY0" fmla="*/ 479046 h 5457446"/>
              <a:gd name="connsiteX1" fmla="*/ 1191491 w 1200727"/>
              <a:gd name="connsiteY1" fmla="*/ 479046 h 5457446"/>
              <a:gd name="connsiteX2" fmla="*/ 1200727 w 1200727"/>
              <a:gd name="connsiteY2" fmla="*/ 5457446 h 5457446"/>
              <a:gd name="connsiteX3" fmla="*/ 0 w 1200727"/>
              <a:gd name="connsiteY3" fmla="*/ 479046 h 5457446"/>
              <a:gd name="connsiteX0" fmla="*/ 0 w 1200727"/>
              <a:gd name="connsiteY0" fmla="*/ 186108 h 5164508"/>
              <a:gd name="connsiteX1" fmla="*/ 1191491 w 1200727"/>
              <a:gd name="connsiteY1" fmla="*/ 186108 h 5164508"/>
              <a:gd name="connsiteX2" fmla="*/ 1200727 w 1200727"/>
              <a:gd name="connsiteY2" fmla="*/ 5164508 h 5164508"/>
              <a:gd name="connsiteX3" fmla="*/ 0 w 1200727"/>
              <a:gd name="connsiteY3" fmla="*/ 186108 h 5164508"/>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Lst>
            <a:ahLst/>
            <a:cxnLst>
              <a:cxn ang="0">
                <a:pos x="connsiteX0" y="connsiteY0"/>
              </a:cxn>
              <a:cxn ang="0">
                <a:pos x="connsiteX1" y="connsiteY1"/>
              </a:cxn>
              <a:cxn ang="0">
                <a:pos x="connsiteX2" y="connsiteY2"/>
              </a:cxn>
              <a:cxn ang="0">
                <a:pos x="connsiteX3" y="connsiteY3"/>
              </a:cxn>
            </a:cxnLst>
            <a:rect l="l" t="t" r="r" b="b"/>
            <a:pathLst>
              <a:path w="1200727" h="4978400">
                <a:moveTo>
                  <a:pt x="0" y="0"/>
                </a:moveTo>
                <a:lnTo>
                  <a:pt x="1191491" y="0"/>
                </a:lnTo>
                <a:cubicBezTo>
                  <a:pt x="1191491" y="0"/>
                  <a:pt x="1197648" y="3318933"/>
                  <a:pt x="1200727" y="4978400"/>
                </a:cubicBezTo>
                <a:cubicBezTo>
                  <a:pt x="1012921" y="3318933"/>
                  <a:pt x="862060" y="1853430"/>
                  <a:pt x="0" y="0"/>
                </a:cubicBezTo>
                <a:close/>
              </a:path>
            </a:pathLst>
          </a:custGeom>
          <a:solidFill>
            <a:srgbClr val="C6D6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4" name="Image 3" descr="Lg CNSA 2017 Q.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15517" y="5558450"/>
            <a:ext cx="1221413" cy="798246"/>
          </a:xfrm>
          <a:prstGeom prst="rect">
            <a:avLst/>
          </a:prstGeom>
        </p:spPr>
      </p:pic>
      <p:sp>
        <p:nvSpPr>
          <p:cNvPr id="5" name="Espace réservé du texte 2"/>
          <p:cNvSpPr>
            <a:spLocks noGrp="1"/>
          </p:cNvSpPr>
          <p:nvPr>
            <p:ph type="body" sz="quarter" idx="10"/>
          </p:nvPr>
        </p:nvSpPr>
        <p:spPr>
          <a:xfrm>
            <a:off x="2535221" y="2507615"/>
            <a:ext cx="5997592" cy="1639888"/>
          </a:xfrm>
          <a:prstGeom prst="rect">
            <a:avLst/>
          </a:prstGeom>
        </p:spPr>
        <p:txBody>
          <a:bodyPr lIns="0"/>
          <a:lstStyle>
            <a:lvl1pPr marL="0" indent="0">
              <a:buNone/>
              <a:defRPr sz="3600" b="1">
                <a:latin typeface="Arial" panose="020B0604020202020204" pitchFamily="34" charset="0"/>
                <a:cs typeface="Arial" panose="020B0604020202020204" pitchFamily="34" charset="0"/>
              </a:defRPr>
            </a:lvl1pPr>
            <a:lvl2pPr>
              <a:defRPr sz="36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600" b="1">
                <a:latin typeface="Arial" panose="020B0604020202020204" pitchFamily="34" charset="0"/>
                <a:cs typeface="Arial" panose="020B0604020202020204" pitchFamily="34" charset="0"/>
              </a:defRPr>
            </a:lvl4pPr>
            <a:lvl5pPr>
              <a:defRPr sz="3600" b="1">
                <a:latin typeface="Arial" panose="020B0604020202020204" pitchFamily="34" charset="0"/>
                <a:cs typeface="Arial" panose="020B0604020202020204" pitchFamily="34" charset="0"/>
              </a:defRPr>
            </a:lvl5pPr>
          </a:lstStyle>
          <a:p>
            <a:pPr lvl="0"/>
            <a:r>
              <a:rPr lang="fr-FR" dirty="0"/>
              <a:t>Modifier les styles du texte du masque</a:t>
            </a:r>
          </a:p>
        </p:txBody>
      </p:sp>
      <p:cxnSp>
        <p:nvCxnSpPr>
          <p:cNvPr id="6" name="Connecteur droit 5"/>
          <p:cNvCxnSpPr/>
          <p:nvPr userDrawn="1"/>
        </p:nvCxnSpPr>
        <p:spPr>
          <a:xfrm>
            <a:off x="2540974" y="3857602"/>
            <a:ext cx="642784" cy="0"/>
          </a:xfrm>
          <a:prstGeom prst="line">
            <a:avLst/>
          </a:prstGeom>
          <a:ln w="76200" cmpd="sng">
            <a:solidFill>
              <a:srgbClr val="C6D63F"/>
            </a:solidFill>
          </a:ln>
          <a:effectLst/>
        </p:spPr>
        <p:style>
          <a:lnRef idx="2">
            <a:schemeClr val="accent1"/>
          </a:lnRef>
          <a:fillRef idx="0">
            <a:schemeClr val="accent1"/>
          </a:fillRef>
          <a:effectRef idx="1">
            <a:schemeClr val="accent1"/>
          </a:effectRef>
          <a:fontRef idx="minor">
            <a:schemeClr val="tx1"/>
          </a:fontRef>
        </p:style>
      </p:cxnSp>
      <p:sp>
        <p:nvSpPr>
          <p:cNvPr id="7" name="Espace réservé du texte 10"/>
          <p:cNvSpPr>
            <a:spLocks noGrp="1"/>
          </p:cNvSpPr>
          <p:nvPr>
            <p:ph type="body" sz="quarter" idx="11" hasCustomPrompt="1"/>
          </p:nvPr>
        </p:nvSpPr>
        <p:spPr>
          <a:xfrm>
            <a:off x="2535237" y="4156790"/>
            <a:ext cx="5997576" cy="801687"/>
          </a:xfrm>
          <a:prstGeom prst="rect">
            <a:avLst/>
          </a:prstGeom>
        </p:spPr>
        <p:txBody>
          <a:bodyPr lIns="0"/>
          <a:lstStyle>
            <a:lvl1pPr marL="0" indent="0">
              <a:buNone/>
              <a:defRPr sz="20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fr-FR" dirty="0"/>
              <a:t>Sous-titre / date</a:t>
            </a:r>
          </a:p>
        </p:txBody>
      </p:sp>
    </p:spTree>
    <p:extLst>
      <p:ext uri="{BB962C8B-B14F-4D97-AF65-F5344CB8AC3E}">
        <p14:creationId xmlns:p14="http://schemas.microsoft.com/office/powerpoint/2010/main" val="17231994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_Page texte">
    <p:spTree>
      <p:nvGrpSpPr>
        <p:cNvPr id="1" name=""/>
        <p:cNvGrpSpPr/>
        <p:nvPr/>
      </p:nvGrpSpPr>
      <p:grpSpPr>
        <a:xfrm>
          <a:off x="0" y="0"/>
          <a:ext cx="0" cy="0"/>
          <a:chOff x="0" y="0"/>
          <a:chExt cx="0" cy="0"/>
        </a:xfrm>
      </p:grpSpPr>
      <p:sp>
        <p:nvSpPr>
          <p:cNvPr id="12" name="Forme libre 11"/>
          <p:cNvSpPr/>
          <p:nvPr userDrawn="1"/>
        </p:nvSpPr>
        <p:spPr>
          <a:xfrm flipH="1">
            <a:off x="6460870" y="-106791"/>
            <a:ext cx="2683129" cy="1144728"/>
          </a:xfrm>
          <a:custGeom>
            <a:avLst/>
            <a:gdLst>
              <a:gd name="connsiteX0" fmla="*/ 489584 w 7808954"/>
              <a:gd name="connsiteY0" fmla="*/ 357692 h 3590419"/>
              <a:gd name="connsiteX1" fmla="*/ 517293 w 7808954"/>
              <a:gd name="connsiteY1" fmla="*/ 3590419 h 3590419"/>
              <a:gd name="connsiteX2" fmla="*/ 7592348 w 7808954"/>
              <a:gd name="connsiteY2" fmla="*/ 856456 h 3590419"/>
              <a:gd name="connsiteX3" fmla="*/ 7195184 w 7808954"/>
              <a:gd name="connsiteY3" fmla="*/ 136019 h 3590419"/>
              <a:gd name="connsiteX4" fmla="*/ 489584 w 7808954"/>
              <a:gd name="connsiteY4" fmla="*/ 357692 h 3590419"/>
              <a:gd name="connsiteX0" fmla="*/ 12 w 7319382"/>
              <a:gd name="connsiteY0" fmla="*/ 643083 h 3875810"/>
              <a:gd name="connsiteX1" fmla="*/ 27721 w 7319382"/>
              <a:gd name="connsiteY1" fmla="*/ 3875810 h 3875810"/>
              <a:gd name="connsiteX2" fmla="*/ 7102776 w 7319382"/>
              <a:gd name="connsiteY2" fmla="*/ 1141847 h 3875810"/>
              <a:gd name="connsiteX3" fmla="*/ 6705612 w 7319382"/>
              <a:gd name="connsiteY3" fmla="*/ 421410 h 3875810"/>
              <a:gd name="connsiteX4" fmla="*/ 12 w 7319382"/>
              <a:gd name="connsiteY4" fmla="*/ 643083 h 3875810"/>
              <a:gd name="connsiteX0" fmla="*/ 0 w 7319370"/>
              <a:gd name="connsiteY0" fmla="*/ 235842 h 3468569"/>
              <a:gd name="connsiteX1" fmla="*/ 27709 w 7319370"/>
              <a:gd name="connsiteY1" fmla="*/ 3468569 h 3468569"/>
              <a:gd name="connsiteX2" fmla="*/ 7102764 w 7319370"/>
              <a:gd name="connsiteY2" fmla="*/ 734606 h 3468569"/>
              <a:gd name="connsiteX3" fmla="*/ 6705600 w 7319370"/>
              <a:gd name="connsiteY3" fmla="*/ 14169 h 3468569"/>
              <a:gd name="connsiteX4" fmla="*/ 0 w 7319370"/>
              <a:gd name="connsiteY4" fmla="*/ 235842 h 3468569"/>
              <a:gd name="connsiteX0" fmla="*/ 0 w 7319370"/>
              <a:gd name="connsiteY0" fmla="*/ 221673 h 3454400"/>
              <a:gd name="connsiteX1" fmla="*/ 27709 w 7319370"/>
              <a:gd name="connsiteY1" fmla="*/ 3454400 h 3454400"/>
              <a:gd name="connsiteX2" fmla="*/ 7102764 w 7319370"/>
              <a:gd name="connsiteY2" fmla="*/ 720437 h 3454400"/>
              <a:gd name="connsiteX3" fmla="*/ 6705600 w 7319370"/>
              <a:gd name="connsiteY3" fmla="*/ 0 h 3454400"/>
              <a:gd name="connsiteX4" fmla="*/ 0 w 7319370"/>
              <a:gd name="connsiteY4" fmla="*/ 221673 h 3454400"/>
              <a:gd name="connsiteX0" fmla="*/ 0 w 7102764"/>
              <a:gd name="connsiteY0" fmla="*/ 221673 h 3454400"/>
              <a:gd name="connsiteX1" fmla="*/ 27709 w 7102764"/>
              <a:gd name="connsiteY1" fmla="*/ 3454400 h 3454400"/>
              <a:gd name="connsiteX2" fmla="*/ 7102764 w 7102764"/>
              <a:gd name="connsiteY2" fmla="*/ 720437 h 3454400"/>
              <a:gd name="connsiteX3" fmla="*/ 6705600 w 7102764"/>
              <a:gd name="connsiteY3" fmla="*/ 0 h 3454400"/>
              <a:gd name="connsiteX4" fmla="*/ 0 w 7102764"/>
              <a:gd name="connsiteY4" fmla="*/ 221673 h 3454400"/>
              <a:gd name="connsiteX0" fmla="*/ 0 w 7103018"/>
              <a:gd name="connsiteY0" fmla="*/ 221673 h 3454400"/>
              <a:gd name="connsiteX1" fmla="*/ 27709 w 7103018"/>
              <a:gd name="connsiteY1" fmla="*/ 3454400 h 3454400"/>
              <a:gd name="connsiteX2" fmla="*/ 7102764 w 7103018"/>
              <a:gd name="connsiteY2" fmla="*/ 720437 h 3454400"/>
              <a:gd name="connsiteX3" fmla="*/ 6705600 w 7103018"/>
              <a:gd name="connsiteY3" fmla="*/ 0 h 3454400"/>
              <a:gd name="connsiteX4" fmla="*/ 0 w 7103018"/>
              <a:gd name="connsiteY4" fmla="*/ 221673 h 3454400"/>
              <a:gd name="connsiteX0" fmla="*/ 0 w 7398581"/>
              <a:gd name="connsiteY0" fmla="*/ 297 h 3537824"/>
              <a:gd name="connsiteX1" fmla="*/ 323272 w 7398581"/>
              <a:gd name="connsiteY1" fmla="*/ 3537824 h 3537824"/>
              <a:gd name="connsiteX2" fmla="*/ 7398327 w 7398581"/>
              <a:gd name="connsiteY2" fmla="*/ 803861 h 3537824"/>
              <a:gd name="connsiteX3" fmla="*/ 7001163 w 7398581"/>
              <a:gd name="connsiteY3" fmla="*/ 83424 h 3537824"/>
              <a:gd name="connsiteX4" fmla="*/ 0 w 7398581"/>
              <a:gd name="connsiteY4" fmla="*/ 297 h 3537824"/>
              <a:gd name="connsiteX0" fmla="*/ 0 w 7398581"/>
              <a:gd name="connsiteY0" fmla="*/ 297 h 4092006"/>
              <a:gd name="connsiteX1" fmla="*/ 9235 w 7398581"/>
              <a:gd name="connsiteY1" fmla="*/ 4092006 h 4092006"/>
              <a:gd name="connsiteX2" fmla="*/ 7398327 w 7398581"/>
              <a:gd name="connsiteY2" fmla="*/ 803861 h 4092006"/>
              <a:gd name="connsiteX3" fmla="*/ 7001163 w 7398581"/>
              <a:gd name="connsiteY3" fmla="*/ 83424 h 4092006"/>
              <a:gd name="connsiteX4" fmla="*/ 0 w 7398581"/>
              <a:gd name="connsiteY4" fmla="*/ 297 h 4092006"/>
              <a:gd name="connsiteX0" fmla="*/ 0 w 7398508"/>
              <a:gd name="connsiteY0" fmla="*/ 0 h 4091709"/>
              <a:gd name="connsiteX1" fmla="*/ 9235 w 7398508"/>
              <a:gd name="connsiteY1" fmla="*/ 4091709 h 4091709"/>
              <a:gd name="connsiteX2" fmla="*/ 7398327 w 7398508"/>
              <a:gd name="connsiteY2" fmla="*/ 803564 h 4091709"/>
              <a:gd name="connsiteX3" fmla="*/ 6954981 w 7398508"/>
              <a:gd name="connsiteY3" fmla="*/ 9237 h 4091709"/>
              <a:gd name="connsiteX4" fmla="*/ 0 w 7398508"/>
              <a:gd name="connsiteY4" fmla="*/ 0 h 4091709"/>
              <a:gd name="connsiteX0" fmla="*/ 0 w 7111786"/>
              <a:gd name="connsiteY0" fmla="*/ 0 h 4091709"/>
              <a:gd name="connsiteX1" fmla="*/ 9235 w 7111786"/>
              <a:gd name="connsiteY1" fmla="*/ 4091709 h 4091709"/>
              <a:gd name="connsiteX2" fmla="*/ 7028873 w 7111786"/>
              <a:gd name="connsiteY2" fmla="*/ 840510 h 4091709"/>
              <a:gd name="connsiteX3" fmla="*/ 6954981 w 7111786"/>
              <a:gd name="connsiteY3" fmla="*/ 9237 h 4091709"/>
              <a:gd name="connsiteX4" fmla="*/ 0 w 7111786"/>
              <a:gd name="connsiteY4" fmla="*/ 0 h 4091709"/>
              <a:gd name="connsiteX0" fmla="*/ 0 w 7389283"/>
              <a:gd name="connsiteY0" fmla="*/ 0 h 4091709"/>
              <a:gd name="connsiteX1" fmla="*/ 9235 w 7389283"/>
              <a:gd name="connsiteY1" fmla="*/ 4091709 h 4091709"/>
              <a:gd name="connsiteX2" fmla="*/ 7389091 w 7389283"/>
              <a:gd name="connsiteY2" fmla="*/ 785091 h 4091709"/>
              <a:gd name="connsiteX3" fmla="*/ 6954981 w 7389283"/>
              <a:gd name="connsiteY3" fmla="*/ 9237 h 4091709"/>
              <a:gd name="connsiteX4" fmla="*/ 0 w 7389283"/>
              <a:gd name="connsiteY4" fmla="*/ 0 h 4091709"/>
              <a:gd name="connsiteX0" fmla="*/ 0 w 7389172"/>
              <a:gd name="connsiteY0" fmla="*/ 0 h 4091709"/>
              <a:gd name="connsiteX1" fmla="*/ 9235 w 7389172"/>
              <a:gd name="connsiteY1" fmla="*/ 4091709 h 4091709"/>
              <a:gd name="connsiteX2" fmla="*/ 7389091 w 7389172"/>
              <a:gd name="connsiteY2" fmla="*/ 785091 h 4091709"/>
              <a:gd name="connsiteX3" fmla="*/ 6954981 w 7389172"/>
              <a:gd name="connsiteY3" fmla="*/ 9237 h 4091709"/>
              <a:gd name="connsiteX4" fmla="*/ 0 w 7389172"/>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6954982"/>
              <a:gd name="connsiteY0" fmla="*/ 0 h 4091709"/>
              <a:gd name="connsiteX1" fmla="*/ 9235 w 6954982"/>
              <a:gd name="connsiteY1" fmla="*/ 4091709 h 4091709"/>
              <a:gd name="connsiteX2" fmla="*/ 6954981 w 6954982"/>
              <a:gd name="connsiteY2" fmla="*/ 9237 h 4091709"/>
              <a:gd name="connsiteX3" fmla="*/ 0 w 6954982"/>
              <a:gd name="connsiteY3" fmla="*/ 0 h 4091709"/>
              <a:gd name="connsiteX0" fmla="*/ 0 w 6954982"/>
              <a:gd name="connsiteY0" fmla="*/ 0 h 4164774"/>
              <a:gd name="connsiteX1" fmla="*/ 9235 w 6954982"/>
              <a:gd name="connsiteY1" fmla="*/ 4164774 h 4164774"/>
              <a:gd name="connsiteX2" fmla="*/ 6954981 w 6954982"/>
              <a:gd name="connsiteY2" fmla="*/ 82302 h 4164774"/>
              <a:gd name="connsiteX3" fmla="*/ 0 w 6954982"/>
              <a:gd name="connsiteY3" fmla="*/ 0 h 4164774"/>
              <a:gd name="connsiteX0" fmla="*/ 0 w 6972325"/>
              <a:gd name="connsiteY0" fmla="*/ 0 h 4164774"/>
              <a:gd name="connsiteX1" fmla="*/ 9235 w 6972325"/>
              <a:gd name="connsiteY1" fmla="*/ 4164774 h 4164774"/>
              <a:gd name="connsiteX2" fmla="*/ 6972325 w 6972325"/>
              <a:gd name="connsiteY2" fmla="*/ 9236 h 4164774"/>
              <a:gd name="connsiteX3" fmla="*/ 0 w 6972325"/>
              <a:gd name="connsiteY3" fmla="*/ 0 h 4164774"/>
              <a:gd name="connsiteX0" fmla="*/ 0 w 6972325"/>
              <a:gd name="connsiteY0" fmla="*/ 0 h 4177170"/>
              <a:gd name="connsiteX1" fmla="*/ 9235 w 6972325"/>
              <a:gd name="connsiteY1" fmla="*/ 4164774 h 4177170"/>
              <a:gd name="connsiteX2" fmla="*/ 6972325 w 6972325"/>
              <a:gd name="connsiteY2" fmla="*/ 9236 h 4177170"/>
              <a:gd name="connsiteX3" fmla="*/ 0 w 6972325"/>
              <a:gd name="connsiteY3" fmla="*/ 0 h 4177170"/>
            </a:gdLst>
            <a:ahLst/>
            <a:cxnLst>
              <a:cxn ang="0">
                <a:pos x="connsiteX0" y="connsiteY0"/>
              </a:cxn>
              <a:cxn ang="0">
                <a:pos x="connsiteX1" y="connsiteY1"/>
              </a:cxn>
              <a:cxn ang="0">
                <a:pos x="connsiteX2" y="connsiteY2"/>
              </a:cxn>
              <a:cxn ang="0">
                <a:pos x="connsiteX3" y="connsiteY3"/>
              </a:cxn>
            </a:cxnLst>
            <a:rect l="l" t="t" r="r" b="b"/>
            <a:pathLst>
              <a:path w="6972325" h="4177170">
                <a:moveTo>
                  <a:pt x="0" y="0"/>
                </a:moveTo>
                <a:cubicBezTo>
                  <a:pt x="4618" y="631151"/>
                  <a:pt x="-1" y="3087198"/>
                  <a:pt x="9235" y="4164774"/>
                </a:cubicBezTo>
                <a:cubicBezTo>
                  <a:pt x="1168398" y="4166313"/>
                  <a:pt x="4077398" y="4612410"/>
                  <a:pt x="6972325" y="9236"/>
                </a:cubicBezTo>
                <a:lnTo>
                  <a:pt x="0" y="0"/>
                </a:lnTo>
                <a:close/>
              </a:path>
            </a:pathLst>
          </a:custGeom>
          <a:solidFill>
            <a:srgbClr val="6CB6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3" name="Forme libre 12"/>
          <p:cNvSpPr/>
          <p:nvPr userDrawn="1"/>
        </p:nvSpPr>
        <p:spPr>
          <a:xfrm>
            <a:off x="4618182" y="-101600"/>
            <a:ext cx="2524090" cy="1026248"/>
          </a:xfrm>
          <a:custGeom>
            <a:avLst/>
            <a:gdLst>
              <a:gd name="connsiteX0" fmla="*/ 0 w 1200727"/>
              <a:gd name="connsiteY0" fmla="*/ 479046 h 5457446"/>
              <a:gd name="connsiteX1" fmla="*/ 1191491 w 1200727"/>
              <a:gd name="connsiteY1" fmla="*/ 479046 h 5457446"/>
              <a:gd name="connsiteX2" fmla="*/ 1200727 w 1200727"/>
              <a:gd name="connsiteY2" fmla="*/ 5457446 h 5457446"/>
              <a:gd name="connsiteX3" fmla="*/ 0 w 1200727"/>
              <a:gd name="connsiteY3" fmla="*/ 479046 h 5457446"/>
              <a:gd name="connsiteX0" fmla="*/ 0 w 1200727"/>
              <a:gd name="connsiteY0" fmla="*/ 186108 h 5164508"/>
              <a:gd name="connsiteX1" fmla="*/ 1191491 w 1200727"/>
              <a:gd name="connsiteY1" fmla="*/ 186108 h 5164508"/>
              <a:gd name="connsiteX2" fmla="*/ 1200727 w 1200727"/>
              <a:gd name="connsiteY2" fmla="*/ 5164508 h 5164508"/>
              <a:gd name="connsiteX3" fmla="*/ 0 w 1200727"/>
              <a:gd name="connsiteY3" fmla="*/ 186108 h 5164508"/>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2300694"/>
              <a:gd name="connsiteY0" fmla="*/ 0 h 4729481"/>
              <a:gd name="connsiteX1" fmla="*/ 1191491 w 2300694"/>
              <a:gd name="connsiteY1" fmla="*/ 0 h 4729481"/>
              <a:gd name="connsiteX2" fmla="*/ 2300694 w 2300694"/>
              <a:gd name="connsiteY2" fmla="*/ 4729481 h 4729481"/>
              <a:gd name="connsiteX3" fmla="*/ 0 w 2300694"/>
              <a:gd name="connsiteY3" fmla="*/ 0 h 4729481"/>
              <a:gd name="connsiteX0" fmla="*/ 0 w 2306762"/>
              <a:gd name="connsiteY0" fmla="*/ 0 h 4399707"/>
              <a:gd name="connsiteX1" fmla="*/ 1191491 w 2306762"/>
              <a:gd name="connsiteY1" fmla="*/ 0 h 4399707"/>
              <a:gd name="connsiteX2" fmla="*/ 2306762 w 2306762"/>
              <a:gd name="connsiteY2" fmla="*/ 4399707 h 4399707"/>
              <a:gd name="connsiteX3" fmla="*/ 0 w 2306762"/>
              <a:gd name="connsiteY3" fmla="*/ 0 h 4399707"/>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 name="connsiteX0" fmla="*/ 0 w 2294627"/>
              <a:gd name="connsiteY0" fmla="*/ 0 h 4609562"/>
              <a:gd name="connsiteX1" fmla="*/ 1191491 w 2294627"/>
              <a:gd name="connsiteY1" fmla="*/ 0 h 4609562"/>
              <a:gd name="connsiteX2" fmla="*/ 2294627 w 2294627"/>
              <a:gd name="connsiteY2" fmla="*/ 4609562 h 4609562"/>
              <a:gd name="connsiteX3" fmla="*/ 0 w 2294627"/>
              <a:gd name="connsiteY3" fmla="*/ 0 h 4609562"/>
            </a:gdLst>
            <a:ahLst/>
            <a:cxnLst>
              <a:cxn ang="0">
                <a:pos x="connsiteX0" y="connsiteY0"/>
              </a:cxn>
              <a:cxn ang="0">
                <a:pos x="connsiteX1" y="connsiteY1"/>
              </a:cxn>
              <a:cxn ang="0">
                <a:pos x="connsiteX2" y="connsiteY2"/>
              </a:cxn>
              <a:cxn ang="0">
                <a:pos x="connsiteX3" y="connsiteY3"/>
              </a:cxn>
            </a:cxnLst>
            <a:rect l="l" t="t" r="r" b="b"/>
            <a:pathLst>
              <a:path w="2294627" h="4609562">
                <a:moveTo>
                  <a:pt x="0" y="0"/>
                </a:moveTo>
                <a:lnTo>
                  <a:pt x="1191491" y="0"/>
                </a:lnTo>
                <a:cubicBezTo>
                  <a:pt x="1191491" y="0"/>
                  <a:pt x="1460275" y="2530379"/>
                  <a:pt x="2294627" y="4609562"/>
                </a:cubicBezTo>
                <a:cubicBezTo>
                  <a:pt x="1002503" y="3249886"/>
                  <a:pt x="582946" y="1613599"/>
                  <a:pt x="0" y="0"/>
                </a:cubicBezTo>
                <a:close/>
              </a:path>
            </a:pathLst>
          </a:custGeom>
          <a:solidFill>
            <a:srgbClr val="C6D6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cxnSp>
        <p:nvCxnSpPr>
          <p:cNvPr id="4" name="Connecteur droit 3"/>
          <p:cNvCxnSpPr/>
          <p:nvPr userDrawn="1"/>
        </p:nvCxnSpPr>
        <p:spPr>
          <a:xfrm>
            <a:off x="642782" y="844787"/>
            <a:ext cx="470332" cy="0"/>
          </a:xfrm>
          <a:prstGeom prst="line">
            <a:avLst/>
          </a:prstGeom>
          <a:ln w="57150" cmpd="sng">
            <a:solidFill>
              <a:srgbClr val="C6D63F"/>
            </a:solidFill>
          </a:ln>
          <a:effectLst/>
        </p:spPr>
        <p:style>
          <a:lnRef idx="2">
            <a:schemeClr val="accent1"/>
          </a:lnRef>
          <a:fillRef idx="0">
            <a:schemeClr val="accent1"/>
          </a:fillRef>
          <a:effectRef idx="1">
            <a:schemeClr val="accent1"/>
          </a:effectRef>
          <a:fontRef idx="minor">
            <a:schemeClr val="tx1"/>
          </a:fontRef>
        </p:style>
      </p:cxnSp>
      <p:sp>
        <p:nvSpPr>
          <p:cNvPr id="6" name="Espace réservé du texte 5"/>
          <p:cNvSpPr>
            <a:spLocks noGrp="1"/>
          </p:cNvSpPr>
          <p:nvPr>
            <p:ph type="body" sz="quarter" idx="10"/>
          </p:nvPr>
        </p:nvSpPr>
        <p:spPr>
          <a:xfrm>
            <a:off x="642937" y="354013"/>
            <a:ext cx="7889876" cy="481012"/>
          </a:xfrm>
          <a:prstGeom prst="rect">
            <a:avLst/>
          </a:prstGeom>
        </p:spPr>
        <p:txBody>
          <a:bodyPr lIns="0"/>
          <a:lstStyle>
            <a:lvl1pPr marL="0" indent="0">
              <a:buNone/>
              <a:defRPr sz="2000" b="1">
                <a:latin typeface="Arial" panose="020B0604020202020204" pitchFamily="34" charset="0"/>
                <a:cs typeface="Arial" panose="020B0604020202020204" pitchFamily="34" charset="0"/>
              </a:defRPr>
            </a:lvl1pPr>
            <a:lvl2pPr>
              <a:defRPr sz="2000" b="1">
                <a:latin typeface="Arial" panose="020B0604020202020204" pitchFamily="34" charset="0"/>
                <a:cs typeface="Arial" panose="020B0604020202020204" pitchFamily="34" charset="0"/>
              </a:defRPr>
            </a:lvl2pPr>
            <a:lvl3pPr>
              <a:defRPr sz="2000" b="1">
                <a:latin typeface="Arial" panose="020B0604020202020204" pitchFamily="34" charset="0"/>
                <a:cs typeface="Arial" panose="020B0604020202020204" pitchFamily="34" charset="0"/>
              </a:defRPr>
            </a:lvl3pPr>
            <a:lvl4pPr>
              <a:defRPr sz="2000" b="1">
                <a:latin typeface="Arial" panose="020B0604020202020204" pitchFamily="34" charset="0"/>
                <a:cs typeface="Arial" panose="020B0604020202020204" pitchFamily="34" charset="0"/>
              </a:defRPr>
            </a:lvl4pPr>
            <a:lvl5pPr>
              <a:defRPr sz="2000" b="1">
                <a:latin typeface="Arial" panose="020B0604020202020204" pitchFamily="34" charset="0"/>
                <a:cs typeface="Arial" panose="020B0604020202020204" pitchFamily="34" charset="0"/>
              </a:defRPr>
            </a:lvl5pPr>
          </a:lstStyle>
          <a:p>
            <a:pPr lvl="0"/>
            <a:r>
              <a:rPr lang="fr-FR" dirty="0"/>
              <a:t>Modifier les styles du texte du masque</a:t>
            </a:r>
          </a:p>
        </p:txBody>
      </p:sp>
      <p:sp>
        <p:nvSpPr>
          <p:cNvPr id="9" name="Espace réservé du texte 8"/>
          <p:cNvSpPr>
            <a:spLocks noGrp="1"/>
          </p:cNvSpPr>
          <p:nvPr>
            <p:ph type="body" sz="quarter" idx="11" hasCustomPrompt="1"/>
          </p:nvPr>
        </p:nvSpPr>
        <p:spPr>
          <a:xfrm>
            <a:off x="642937" y="1529906"/>
            <a:ext cx="7889876" cy="441683"/>
          </a:xfrm>
          <a:prstGeom prst="rect">
            <a:avLst/>
          </a:prstGeom>
        </p:spPr>
        <p:txBody>
          <a:bodyPr lIns="0"/>
          <a:lstStyle>
            <a:lvl1pPr marL="0" indent="0">
              <a:buFont typeface="Arial" panose="020B0604020202020204" pitchFamily="34" charset="0"/>
              <a:buNone/>
              <a:defRPr sz="1800" b="1">
                <a:latin typeface="Arial" panose="020B0604020202020204" pitchFamily="34" charset="0"/>
                <a:cs typeface="Arial" panose="020B0604020202020204" pitchFamily="34" charset="0"/>
              </a:defRPr>
            </a:lvl1pPr>
            <a:lvl2pPr marL="176213" indent="-176213">
              <a:buClr>
                <a:srgbClr val="5AAB45"/>
              </a:buClr>
              <a:buFont typeface="Arial" panose="020B0604020202020204" pitchFamily="34" charset="0"/>
              <a:buChar char="•"/>
              <a:defRPr sz="1600">
                <a:latin typeface="Arial" panose="020B0604020202020204" pitchFamily="34" charset="0"/>
                <a:cs typeface="Arial" panose="020B0604020202020204" pitchFamily="34" charset="0"/>
              </a:defRPr>
            </a:lvl2pPr>
          </a:lstStyle>
          <a:p>
            <a:pPr lvl="0"/>
            <a:r>
              <a:rPr lang="fr-FR" dirty="0"/>
              <a:t>Exemple de liste à puces :</a:t>
            </a:r>
          </a:p>
        </p:txBody>
      </p:sp>
      <p:sp>
        <p:nvSpPr>
          <p:cNvPr id="7" name="Espace réservé du texte 2"/>
          <p:cNvSpPr>
            <a:spLocks noGrp="1"/>
          </p:cNvSpPr>
          <p:nvPr>
            <p:ph idx="1" hasCustomPrompt="1"/>
          </p:nvPr>
        </p:nvSpPr>
        <p:spPr>
          <a:xfrm>
            <a:off x="646544" y="1971074"/>
            <a:ext cx="7897091" cy="2297690"/>
          </a:xfrm>
          <a:prstGeom prst="rect">
            <a:avLst/>
          </a:prstGeom>
        </p:spPr>
        <p:txBody>
          <a:bodyPr vert="horz" lIns="0" tIns="45720" rIns="0" bIns="45720" rtlCol="0">
            <a:normAutofit/>
          </a:bodyPr>
          <a:lstStyle>
            <a:lvl1pPr marL="285750" indent="-285750">
              <a:buClr>
                <a:srgbClr val="6CB643"/>
              </a:buClr>
              <a:buFont typeface="Arial" charset="0"/>
              <a:buChar char="•"/>
              <a:defRPr sz="1400">
                <a:latin typeface="Arial" charset="0"/>
                <a:ea typeface="Arial" charset="0"/>
                <a:cs typeface="Arial" charset="0"/>
              </a:defRPr>
            </a:lvl1pPr>
            <a:lvl2pPr marL="742950" indent="-285750">
              <a:buClr>
                <a:srgbClr val="6CB643"/>
              </a:buClr>
              <a:buFont typeface=".AppleSystemUIFont" charset="0"/>
              <a:buChar char="–"/>
              <a:defRPr sz="1400">
                <a:latin typeface="Arial" charset="0"/>
                <a:ea typeface="Arial" charset="0"/>
                <a:cs typeface="Arial" charset="0"/>
              </a:defRPr>
            </a:lvl2pPr>
            <a:lvl3pPr marL="1200150" indent="-285750">
              <a:buClr>
                <a:srgbClr val="6CB643"/>
              </a:buClr>
              <a:buFont typeface="Courier New" charset="0"/>
              <a:buChar char="o"/>
              <a:defRPr sz="1400">
                <a:latin typeface="Arial" charset="0"/>
                <a:ea typeface="Arial" charset="0"/>
                <a:cs typeface="Arial" charset="0"/>
              </a:defRPr>
            </a:lvl3pPr>
            <a:lvl4pPr>
              <a:defRPr sz="1600">
                <a:latin typeface="Arial" charset="0"/>
                <a:ea typeface="Arial" charset="0"/>
                <a:cs typeface="Arial" charset="0"/>
              </a:defRPr>
            </a:lvl4pPr>
            <a:lvl5pPr>
              <a:defRPr sz="1600">
                <a:latin typeface="Arial" charset="0"/>
                <a:ea typeface="Arial" charset="0"/>
                <a:cs typeface="Arial" charset="0"/>
              </a:defRPr>
            </a:lvl5pPr>
          </a:lstStyle>
          <a:p>
            <a:pPr lvl="0"/>
            <a:r>
              <a:rPr lang="fr-FR" dirty="0"/>
              <a:t>Cliquez pour modifier les styles du texte du masque</a:t>
            </a:r>
          </a:p>
          <a:p>
            <a:pPr lvl="1"/>
            <a:r>
              <a:rPr lang="fr-FR" dirty="0"/>
              <a:t>Deuxième niveau</a:t>
            </a:r>
          </a:p>
          <a:p>
            <a:pPr lvl="2"/>
            <a:r>
              <a:rPr lang="fr-FR" dirty="0"/>
              <a:t>Troisième niveau</a:t>
            </a:r>
          </a:p>
        </p:txBody>
      </p:sp>
    </p:spTree>
    <p:extLst>
      <p:ext uri="{BB962C8B-B14F-4D97-AF65-F5344CB8AC3E}">
        <p14:creationId xmlns:p14="http://schemas.microsoft.com/office/powerpoint/2010/main" val="962949919"/>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5375"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Intercalaire">
    <p:spTree>
      <p:nvGrpSpPr>
        <p:cNvPr id="1" name=""/>
        <p:cNvGrpSpPr/>
        <p:nvPr/>
      </p:nvGrpSpPr>
      <p:grpSpPr>
        <a:xfrm>
          <a:off x="0" y="0"/>
          <a:ext cx="0" cy="0"/>
          <a:chOff x="0" y="0"/>
          <a:chExt cx="0" cy="0"/>
        </a:xfrm>
      </p:grpSpPr>
      <p:sp>
        <p:nvSpPr>
          <p:cNvPr id="9" name="Forme libre 8"/>
          <p:cNvSpPr/>
          <p:nvPr userDrawn="1"/>
        </p:nvSpPr>
        <p:spPr>
          <a:xfrm rot="5400000" flipV="1">
            <a:off x="2092036" y="3482109"/>
            <a:ext cx="2078181" cy="4710547"/>
          </a:xfrm>
          <a:custGeom>
            <a:avLst/>
            <a:gdLst>
              <a:gd name="connsiteX0" fmla="*/ 0 w 1200727"/>
              <a:gd name="connsiteY0" fmla="*/ 479046 h 5457446"/>
              <a:gd name="connsiteX1" fmla="*/ 1191491 w 1200727"/>
              <a:gd name="connsiteY1" fmla="*/ 479046 h 5457446"/>
              <a:gd name="connsiteX2" fmla="*/ 1200727 w 1200727"/>
              <a:gd name="connsiteY2" fmla="*/ 5457446 h 5457446"/>
              <a:gd name="connsiteX3" fmla="*/ 0 w 1200727"/>
              <a:gd name="connsiteY3" fmla="*/ 479046 h 5457446"/>
              <a:gd name="connsiteX0" fmla="*/ 0 w 1200727"/>
              <a:gd name="connsiteY0" fmla="*/ 186108 h 5164508"/>
              <a:gd name="connsiteX1" fmla="*/ 1191491 w 1200727"/>
              <a:gd name="connsiteY1" fmla="*/ 186108 h 5164508"/>
              <a:gd name="connsiteX2" fmla="*/ 1200727 w 1200727"/>
              <a:gd name="connsiteY2" fmla="*/ 5164508 h 5164508"/>
              <a:gd name="connsiteX3" fmla="*/ 0 w 1200727"/>
              <a:gd name="connsiteY3" fmla="*/ 186108 h 5164508"/>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1200727"/>
              <a:gd name="connsiteY0" fmla="*/ 0 h 4978400"/>
              <a:gd name="connsiteX1" fmla="*/ 1191491 w 1200727"/>
              <a:gd name="connsiteY1" fmla="*/ 0 h 4978400"/>
              <a:gd name="connsiteX2" fmla="*/ 1200727 w 1200727"/>
              <a:gd name="connsiteY2" fmla="*/ 4978400 h 4978400"/>
              <a:gd name="connsiteX3" fmla="*/ 0 w 1200727"/>
              <a:gd name="connsiteY3" fmla="*/ 0 h 4978400"/>
              <a:gd name="connsiteX0" fmla="*/ 0 w 2078181"/>
              <a:gd name="connsiteY0" fmla="*/ 449031 h 4978400"/>
              <a:gd name="connsiteX1" fmla="*/ 2068945 w 2078181"/>
              <a:gd name="connsiteY1" fmla="*/ 0 h 4978400"/>
              <a:gd name="connsiteX2" fmla="*/ 2078181 w 2078181"/>
              <a:gd name="connsiteY2" fmla="*/ 4978400 h 4978400"/>
              <a:gd name="connsiteX3" fmla="*/ 0 w 2078181"/>
              <a:gd name="connsiteY3" fmla="*/ 449031 h 4978400"/>
              <a:gd name="connsiteX0" fmla="*/ 0 w 2078181"/>
              <a:gd name="connsiteY0" fmla="*/ 449031 h 4978400"/>
              <a:gd name="connsiteX1" fmla="*/ 2068945 w 2078181"/>
              <a:gd name="connsiteY1" fmla="*/ 0 h 4978400"/>
              <a:gd name="connsiteX2" fmla="*/ 2078181 w 2078181"/>
              <a:gd name="connsiteY2" fmla="*/ 4978400 h 4978400"/>
              <a:gd name="connsiteX3" fmla="*/ 0 w 2078181"/>
              <a:gd name="connsiteY3" fmla="*/ 449031 h 4978400"/>
              <a:gd name="connsiteX0" fmla="*/ 0 w 2078181"/>
              <a:gd name="connsiteY0" fmla="*/ 449031 h 4978400"/>
              <a:gd name="connsiteX1" fmla="*/ 2068945 w 2078181"/>
              <a:gd name="connsiteY1" fmla="*/ 0 h 4978400"/>
              <a:gd name="connsiteX2" fmla="*/ 2078181 w 2078181"/>
              <a:gd name="connsiteY2" fmla="*/ 4978400 h 4978400"/>
              <a:gd name="connsiteX3" fmla="*/ 0 w 2078181"/>
              <a:gd name="connsiteY3" fmla="*/ 449031 h 4978400"/>
              <a:gd name="connsiteX0" fmla="*/ 0 w 2078181"/>
              <a:gd name="connsiteY0" fmla="*/ 449031 h 4978400"/>
              <a:gd name="connsiteX1" fmla="*/ 2068945 w 2078181"/>
              <a:gd name="connsiteY1" fmla="*/ 0 h 4978400"/>
              <a:gd name="connsiteX2" fmla="*/ 2078181 w 2078181"/>
              <a:gd name="connsiteY2" fmla="*/ 4978400 h 4978400"/>
              <a:gd name="connsiteX3" fmla="*/ 0 w 2078181"/>
              <a:gd name="connsiteY3" fmla="*/ 449031 h 4978400"/>
              <a:gd name="connsiteX0" fmla="*/ 0 w 2078181"/>
              <a:gd name="connsiteY0" fmla="*/ 449031 h 4978400"/>
              <a:gd name="connsiteX1" fmla="*/ 2068945 w 2078181"/>
              <a:gd name="connsiteY1" fmla="*/ 0 h 4978400"/>
              <a:gd name="connsiteX2" fmla="*/ 2078181 w 2078181"/>
              <a:gd name="connsiteY2" fmla="*/ 4978400 h 4978400"/>
              <a:gd name="connsiteX3" fmla="*/ 0 w 2078181"/>
              <a:gd name="connsiteY3" fmla="*/ 449031 h 4978400"/>
              <a:gd name="connsiteX0" fmla="*/ 0 w 2078181"/>
              <a:gd name="connsiteY0" fmla="*/ 449031 h 4978400"/>
              <a:gd name="connsiteX1" fmla="*/ 2068945 w 2078181"/>
              <a:gd name="connsiteY1" fmla="*/ 0 h 4978400"/>
              <a:gd name="connsiteX2" fmla="*/ 2078181 w 2078181"/>
              <a:gd name="connsiteY2" fmla="*/ 4978400 h 4978400"/>
              <a:gd name="connsiteX3" fmla="*/ 0 w 2078181"/>
              <a:gd name="connsiteY3" fmla="*/ 449031 h 4978400"/>
            </a:gdLst>
            <a:ahLst/>
            <a:cxnLst>
              <a:cxn ang="0">
                <a:pos x="connsiteX0" y="connsiteY0"/>
              </a:cxn>
              <a:cxn ang="0">
                <a:pos x="connsiteX1" y="connsiteY1"/>
              </a:cxn>
              <a:cxn ang="0">
                <a:pos x="connsiteX2" y="connsiteY2"/>
              </a:cxn>
              <a:cxn ang="0">
                <a:pos x="connsiteX3" y="connsiteY3"/>
              </a:cxn>
            </a:cxnLst>
            <a:rect l="l" t="t" r="r" b="b"/>
            <a:pathLst>
              <a:path w="2078181" h="4978400">
                <a:moveTo>
                  <a:pt x="0" y="449031"/>
                </a:moveTo>
                <a:cubicBezTo>
                  <a:pt x="837430" y="94362"/>
                  <a:pt x="1416243" y="32538"/>
                  <a:pt x="2068945" y="0"/>
                </a:cubicBezTo>
                <a:cubicBezTo>
                  <a:pt x="2068945" y="0"/>
                  <a:pt x="2075102" y="3318933"/>
                  <a:pt x="2078181" y="4978400"/>
                </a:cubicBezTo>
                <a:cubicBezTo>
                  <a:pt x="1677939" y="3299410"/>
                  <a:pt x="1046787" y="1794860"/>
                  <a:pt x="0" y="449031"/>
                </a:cubicBezTo>
                <a:close/>
              </a:path>
            </a:pathLst>
          </a:custGeom>
          <a:solidFill>
            <a:srgbClr val="6CB6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0" name="Forme libre 9"/>
          <p:cNvSpPr/>
          <p:nvPr userDrawn="1"/>
        </p:nvSpPr>
        <p:spPr>
          <a:xfrm>
            <a:off x="1" y="-2990"/>
            <a:ext cx="2857479" cy="6860990"/>
          </a:xfrm>
          <a:custGeom>
            <a:avLst/>
            <a:gdLst>
              <a:gd name="connsiteX0" fmla="*/ 489584 w 7808954"/>
              <a:gd name="connsiteY0" fmla="*/ 357692 h 3590419"/>
              <a:gd name="connsiteX1" fmla="*/ 517293 w 7808954"/>
              <a:gd name="connsiteY1" fmla="*/ 3590419 h 3590419"/>
              <a:gd name="connsiteX2" fmla="*/ 7592348 w 7808954"/>
              <a:gd name="connsiteY2" fmla="*/ 856456 h 3590419"/>
              <a:gd name="connsiteX3" fmla="*/ 7195184 w 7808954"/>
              <a:gd name="connsiteY3" fmla="*/ 136019 h 3590419"/>
              <a:gd name="connsiteX4" fmla="*/ 489584 w 7808954"/>
              <a:gd name="connsiteY4" fmla="*/ 357692 h 3590419"/>
              <a:gd name="connsiteX0" fmla="*/ 12 w 7319382"/>
              <a:gd name="connsiteY0" fmla="*/ 643083 h 3875810"/>
              <a:gd name="connsiteX1" fmla="*/ 27721 w 7319382"/>
              <a:gd name="connsiteY1" fmla="*/ 3875810 h 3875810"/>
              <a:gd name="connsiteX2" fmla="*/ 7102776 w 7319382"/>
              <a:gd name="connsiteY2" fmla="*/ 1141847 h 3875810"/>
              <a:gd name="connsiteX3" fmla="*/ 6705612 w 7319382"/>
              <a:gd name="connsiteY3" fmla="*/ 421410 h 3875810"/>
              <a:gd name="connsiteX4" fmla="*/ 12 w 7319382"/>
              <a:gd name="connsiteY4" fmla="*/ 643083 h 3875810"/>
              <a:gd name="connsiteX0" fmla="*/ 0 w 7319370"/>
              <a:gd name="connsiteY0" fmla="*/ 235842 h 3468569"/>
              <a:gd name="connsiteX1" fmla="*/ 27709 w 7319370"/>
              <a:gd name="connsiteY1" fmla="*/ 3468569 h 3468569"/>
              <a:gd name="connsiteX2" fmla="*/ 7102764 w 7319370"/>
              <a:gd name="connsiteY2" fmla="*/ 734606 h 3468569"/>
              <a:gd name="connsiteX3" fmla="*/ 6705600 w 7319370"/>
              <a:gd name="connsiteY3" fmla="*/ 14169 h 3468569"/>
              <a:gd name="connsiteX4" fmla="*/ 0 w 7319370"/>
              <a:gd name="connsiteY4" fmla="*/ 235842 h 3468569"/>
              <a:gd name="connsiteX0" fmla="*/ 0 w 7319370"/>
              <a:gd name="connsiteY0" fmla="*/ 221673 h 3454400"/>
              <a:gd name="connsiteX1" fmla="*/ 27709 w 7319370"/>
              <a:gd name="connsiteY1" fmla="*/ 3454400 h 3454400"/>
              <a:gd name="connsiteX2" fmla="*/ 7102764 w 7319370"/>
              <a:gd name="connsiteY2" fmla="*/ 720437 h 3454400"/>
              <a:gd name="connsiteX3" fmla="*/ 6705600 w 7319370"/>
              <a:gd name="connsiteY3" fmla="*/ 0 h 3454400"/>
              <a:gd name="connsiteX4" fmla="*/ 0 w 7319370"/>
              <a:gd name="connsiteY4" fmla="*/ 221673 h 3454400"/>
              <a:gd name="connsiteX0" fmla="*/ 0 w 7102764"/>
              <a:gd name="connsiteY0" fmla="*/ 221673 h 3454400"/>
              <a:gd name="connsiteX1" fmla="*/ 27709 w 7102764"/>
              <a:gd name="connsiteY1" fmla="*/ 3454400 h 3454400"/>
              <a:gd name="connsiteX2" fmla="*/ 7102764 w 7102764"/>
              <a:gd name="connsiteY2" fmla="*/ 720437 h 3454400"/>
              <a:gd name="connsiteX3" fmla="*/ 6705600 w 7102764"/>
              <a:gd name="connsiteY3" fmla="*/ 0 h 3454400"/>
              <a:gd name="connsiteX4" fmla="*/ 0 w 7102764"/>
              <a:gd name="connsiteY4" fmla="*/ 221673 h 3454400"/>
              <a:gd name="connsiteX0" fmla="*/ 0 w 7103018"/>
              <a:gd name="connsiteY0" fmla="*/ 221673 h 3454400"/>
              <a:gd name="connsiteX1" fmla="*/ 27709 w 7103018"/>
              <a:gd name="connsiteY1" fmla="*/ 3454400 h 3454400"/>
              <a:gd name="connsiteX2" fmla="*/ 7102764 w 7103018"/>
              <a:gd name="connsiteY2" fmla="*/ 720437 h 3454400"/>
              <a:gd name="connsiteX3" fmla="*/ 6705600 w 7103018"/>
              <a:gd name="connsiteY3" fmla="*/ 0 h 3454400"/>
              <a:gd name="connsiteX4" fmla="*/ 0 w 7103018"/>
              <a:gd name="connsiteY4" fmla="*/ 221673 h 3454400"/>
              <a:gd name="connsiteX0" fmla="*/ 0 w 7398581"/>
              <a:gd name="connsiteY0" fmla="*/ 297 h 3537824"/>
              <a:gd name="connsiteX1" fmla="*/ 323272 w 7398581"/>
              <a:gd name="connsiteY1" fmla="*/ 3537824 h 3537824"/>
              <a:gd name="connsiteX2" fmla="*/ 7398327 w 7398581"/>
              <a:gd name="connsiteY2" fmla="*/ 803861 h 3537824"/>
              <a:gd name="connsiteX3" fmla="*/ 7001163 w 7398581"/>
              <a:gd name="connsiteY3" fmla="*/ 83424 h 3537824"/>
              <a:gd name="connsiteX4" fmla="*/ 0 w 7398581"/>
              <a:gd name="connsiteY4" fmla="*/ 297 h 3537824"/>
              <a:gd name="connsiteX0" fmla="*/ 0 w 7398581"/>
              <a:gd name="connsiteY0" fmla="*/ 297 h 4092006"/>
              <a:gd name="connsiteX1" fmla="*/ 9235 w 7398581"/>
              <a:gd name="connsiteY1" fmla="*/ 4092006 h 4092006"/>
              <a:gd name="connsiteX2" fmla="*/ 7398327 w 7398581"/>
              <a:gd name="connsiteY2" fmla="*/ 803861 h 4092006"/>
              <a:gd name="connsiteX3" fmla="*/ 7001163 w 7398581"/>
              <a:gd name="connsiteY3" fmla="*/ 83424 h 4092006"/>
              <a:gd name="connsiteX4" fmla="*/ 0 w 7398581"/>
              <a:gd name="connsiteY4" fmla="*/ 297 h 4092006"/>
              <a:gd name="connsiteX0" fmla="*/ 0 w 7398508"/>
              <a:gd name="connsiteY0" fmla="*/ 0 h 4091709"/>
              <a:gd name="connsiteX1" fmla="*/ 9235 w 7398508"/>
              <a:gd name="connsiteY1" fmla="*/ 4091709 h 4091709"/>
              <a:gd name="connsiteX2" fmla="*/ 7398327 w 7398508"/>
              <a:gd name="connsiteY2" fmla="*/ 803564 h 4091709"/>
              <a:gd name="connsiteX3" fmla="*/ 6954981 w 7398508"/>
              <a:gd name="connsiteY3" fmla="*/ 9237 h 4091709"/>
              <a:gd name="connsiteX4" fmla="*/ 0 w 7398508"/>
              <a:gd name="connsiteY4" fmla="*/ 0 h 4091709"/>
              <a:gd name="connsiteX0" fmla="*/ 0 w 7111786"/>
              <a:gd name="connsiteY0" fmla="*/ 0 h 4091709"/>
              <a:gd name="connsiteX1" fmla="*/ 9235 w 7111786"/>
              <a:gd name="connsiteY1" fmla="*/ 4091709 h 4091709"/>
              <a:gd name="connsiteX2" fmla="*/ 7028873 w 7111786"/>
              <a:gd name="connsiteY2" fmla="*/ 840510 h 4091709"/>
              <a:gd name="connsiteX3" fmla="*/ 6954981 w 7111786"/>
              <a:gd name="connsiteY3" fmla="*/ 9237 h 4091709"/>
              <a:gd name="connsiteX4" fmla="*/ 0 w 7111786"/>
              <a:gd name="connsiteY4" fmla="*/ 0 h 4091709"/>
              <a:gd name="connsiteX0" fmla="*/ 0 w 7389283"/>
              <a:gd name="connsiteY0" fmla="*/ 0 h 4091709"/>
              <a:gd name="connsiteX1" fmla="*/ 9235 w 7389283"/>
              <a:gd name="connsiteY1" fmla="*/ 4091709 h 4091709"/>
              <a:gd name="connsiteX2" fmla="*/ 7389091 w 7389283"/>
              <a:gd name="connsiteY2" fmla="*/ 785091 h 4091709"/>
              <a:gd name="connsiteX3" fmla="*/ 6954981 w 7389283"/>
              <a:gd name="connsiteY3" fmla="*/ 9237 h 4091709"/>
              <a:gd name="connsiteX4" fmla="*/ 0 w 7389283"/>
              <a:gd name="connsiteY4" fmla="*/ 0 h 4091709"/>
              <a:gd name="connsiteX0" fmla="*/ 0 w 7389172"/>
              <a:gd name="connsiteY0" fmla="*/ 0 h 4091709"/>
              <a:gd name="connsiteX1" fmla="*/ 9235 w 7389172"/>
              <a:gd name="connsiteY1" fmla="*/ 4091709 h 4091709"/>
              <a:gd name="connsiteX2" fmla="*/ 7389091 w 7389172"/>
              <a:gd name="connsiteY2" fmla="*/ 785091 h 4091709"/>
              <a:gd name="connsiteX3" fmla="*/ 6954981 w 7389172"/>
              <a:gd name="connsiteY3" fmla="*/ 9237 h 4091709"/>
              <a:gd name="connsiteX4" fmla="*/ 0 w 7389172"/>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0 w 7389219"/>
              <a:gd name="connsiteY0" fmla="*/ 0 h 4091709"/>
              <a:gd name="connsiteX1" fmla="*/ 9235 w 7389219"/>
              <a:gd name="connsiteY1" fmla="*/ 4091709 h 4091709"/>
              <a:gd name="connsiteX2" fmla="*/ 7389091 w 7389219"/>
              <a:gd name="connsiteY2" fmla="*/ 785091 h 4091709"/>
              <a:gd name="connsiteX3" fmla="*/ 6954981 w 7389219"/>
              <a:gd name="connsiteY3" fmla="*/ 9237 h 4091709"/>
              <a:gd name="connsiteX4" fmla="*/ 0 w 7389219"/>
              <a:gd name="connsiteY4" fmla="*/ 0 h 4091709"/>
              <a:gd name="connsiteX0" fmla="*/ 312746 w 7701965"/>
              <a:gd name="connsiteY0" fmla="*/ 0 h 4443665"/>
              <a:gd name="connsiteX1" fmla="*/ 321981 w 7701965"/>
              <a:gd name="connsiteY1" fmla="*/ 4091709 h 4443665"/>
              <a:gd name="connsiteX2" fmla="*/ 622617 w 7701965"/>
              <a:gd name="connsiteY2" fmla="*/ 3851993 h 4443665"/>
              <a:gd name="connsiteX3" fmla="*/ 7701837 w 7701965"/>
              <a:gd name="connsiteY3" fmla="*/ 785091 h 4443665"/>
              <a:gd name="connsiteX4" fmla="*/ 7267727 w 7701965"/>
              <a:gd name="connsiteY4" fmla="*/ 9237 h 4443665"/>
              <a:gd name="connsiteX5" fmla="*/ 312746 w 7701965"/>
              <a:gd name="connsiteY5" fmla="*/ 0 h 4443665"/>
              <a:gd name="connsiteX0" fmla="*/ 266268 w 7655487"/>
              <a:gd name="connsiteY0" fmla="*/ 0 h 4538472"/>
              <a:gd name="connsiteX1" fmla="*/ 275503 w 7655487"/>
              <a:gd name="connsiteY1" fmla="*/ 4091709 h 4538472"/>
              <a:gd name="connsiteX2" fmla="*/ 647648 w 7655487"/>
              <a:gd name="connsiteY2" fmla="*/ 4088954 h 4538472"/>
              <a:gd name="connsiteX3" fmla="*/ 7655359 w 7655487"/>
              <a:gd name="connsiteY3" fmla="*/ 785091 h 4538472"/>
              <a:gd name="connsiteX4" fmla="*/ 7221249 w 7655487"/>
              <a:gd name="connsiteY4" fmla="*/ 9237 h 4538472"/>
              <a:gd name="connsiteX5" fmla="*/ 266268 w 7655487"/>
              <a:gd name="connsiteY5" fmla="*/ 0 h 4538472"/>
              <a:gd name="connsiteX0" fmla="*/ 0 w 7389219"/>
              <a:gd name="connsiteY0" fmla="*/ 0 h 4377559"/>
              <a:gd name="connsiteX1" fmla="*/ 9235 w 7389219"/>
              <a:gd name="connsiteY1" fmla="*/ 4091709 h 4377559"/>
              <a:gd name="connsiteX2" fmla="*/ 381380 w 7389219"/>
              <a:gd name="connsiteY2" fmla="*/ 4088954 h 4377559"/>
              <a:gd name="connsiteX3" fmla="*/ 7389091 w 7389219"/>
              <a:gd name="connsiteY3" fmla="*/ 785091 h 4377559"/>
              <a:gd name="connsiteX4" fmla="*/ 6954981 w 7389219"/>
              <a:gd name="connsiteY4" fmla="*/ 9237 h 4377559"/>
              <a:gd name="connsiteX5" fmla="*/ 0 w 7389219"/>
              <a:gd name="connsiteY5" fmla="*/ 0 h 4377559"/>
              <a:gd name="connsiteX0" fmla="*/ 0 w 7389219"/>
              <a:gd name="connsiteY0" fmla="*/ 0 h 4091709"/>
              <a:gd name="connsiteX1" fmla="*/ 9235 w 7389219"/>
              <a:gd name="connsiteY1" fmla="*/ 4091709 h 4091709"/>
              <a:gd name="connsiteX2" fmla="*/ 381380 w 7389219"/>
              <a:gd name="connsiteY2" fmla="*/ 4088954 h 4091709"/>
              <a:gd name="connsiteX3" fmla="*/ 7389091 w 7389219"/>
              <a:gd name="connsiteY3" fmla="*/ 785091 h 4091709"/>
              <a:gd name="connsiteX4" fmla="*/ 6954981 w 7389219"/>
              <a:gd name="connsiteY4" fmla="*/ 9237 h 4091709"/>
              <a:gd name="connsiteX5" fmla="*/ 0 w 7389219"/>
              <a:gd name="connsiteY5" fmla="*/ 0 h 4091709"/>
              <a:gd name="connsiteX0" fmla="*/ 0 w 7389219"/>
              <a:gd name="connsiteY0" fmla="*/ 0 h 4091709"/>
              <a:gd name="connsiteX1" fmla="*/ 9235 w 7389219"/>
              <a:gd name="connsiteY1" fmla="*/ 4091709 h 4091709"/>
              <a:gd name="connsiteX2" fmla="*/ 381380 w 7389219"/>
              <a:gd name="connsiteY2" fmla="*/ 4088954 h 4091709"/>
              <a:gd name="connsiteX3" fmla="*/ 7389091 w 7389219"/>
              <a:gd name="connsiteY3" fmla="*/ 785091 h 4091709"/>
              <a:gd name="connsiteX4" fmla="*/ 6954981 w 7389219"/>
              <a:gd name="connsiteY4" fmla="*/ 9237 h 4091709"/>
              <a:gd name="connsiteX5" fmla="*/ 0 w 7389219"/>
              <a:gd name="connsiteY5" fmla="*/ 0 h 4091709"/>
              <a:gd name="connsiteX0" fmla="*/ 0 w 7154412"/>
              <a:gd name="connsiteY0" fmla="*/ 0 h 4091709"/>
              <a:gd name="connsiteX1" fmla="*/ 9235 w 7154412"/>
              <a:gd name="connsiteY1" fmla="*/ 4091709 h 4091709"/>
              <a:gd name="connsiteX2" fmla="*/ 381380 w 7154412"/>
              <a:gd name="connsiteY2" fmla="*/ 4088954 h 4091709"/>
              <a:gd name="connsiteX3" fmla="*/ 7150732 w 7154412"/>
              <a:gd name="connsiteY3" fmla="*/ 840198 h 4091709"/>
              <a:gd name="connsiteX4" fmla="*/ 6954981 w 7154412"/>
              <a:gd name="connsiteY4" fmla="*/ 9237 h 4091709"/>
              <a:gd name="connsiteX5" fmla="*/ 0 w 7154412"/>
              <a:gd name="connsiteY5" fmla="*/ 0 h 4091709"/>
              <a:gd name="connsiteX0" fmla="*/ 0 w 7176139"/>
              <a:gd name="connsiteY0" fmla="*/ 0 h 4091709"/>
              <a:gd name="connsiteX1" fmla="*/ 9235 w 7176139"/>
              <a:gd name="connsiteY1" fmla="*/ 4091709 h 4091709"/>
              <a:gd name="connsiteX2" fmla="*/ 381380 w 7176139"/>
              <a:gd name="connsiteY2" fmla="*/ 4088954 h 4091709"/>
              <a:gd name="connsiteX3" fmla="*/ 7174567 w 7176139"/>
              <a:gd name="connsiteY3" fmla="*/ 867752 h 4091709"/>
              <a:gd name="connsiteX4" fmla="*/ 6954981 w 7176139"/>
              <a:gd name="connsiteY4" fmla="*/ 9237 h 4091709"/>
              <a:gd name="connsiteX5" fmla="*/ 0 w 7176139"/>
              <a:gd name="connsiteY5" fmla="*/ 0 h 4091709"/>
              <a:gd name="connsiteX0" fmla="*/ 0 w 6994397"/>
              <a:gd name="connsiteY0" fmla="*/ 0 h 4091709"/>
              <a:gd name="connsiteX1" fmla="*/ 9235 w 6994397"/>
              <a:gd name="connsiteY1" fmla="*/ 4091709 h 4091709"/>
              <a:gd name="connsiteX2" fmla="*/ 381380 w 6994397"/>
              <a:gd name="connsiteY2" fmla="*/ 4088954 h 4091709"/>
              <a:gd name="connsiteX3" fmla="*/ 6364138 w 6994397"/>
              <a:gd name="connsiteY3" fmla="*/ 845709 h 4091709"/>
              <a:gd name="connsiteX4" fmla="*/ 6954981 w 6994397"/>
              <a:gd name="connsiteY4" fmla="*/ 9237 h 4091709"/>
              <a:gd name="connsiteX5" fmla="*/ 0 w 6994397"/>
              <a:gd name="connsiteY5" fmla="*/ 0 h 4091709"/>
              <a:gd name="connsiteX0" fmla="*/ 0 w 6955529"/>
              <a:gd name="connsiteY0" fmla="*/ 0 h 4091709"/>
              <a:gd name="connsiteX1" fmla="*/ 9235 w 6955529"/>
              <a:gd name="connsiteY1" fmla="*/ 4091709 h 4091709"/>
              <a:gd name="connsiteX2" fmla="*/ 381380 w 6955529"/>
              <a:gd name="connsiteY2" fmla="*/ 4088954 h 4091709"/>
              <a:gd name="connsiteX3" fmla="*/ 6954981 w 6955529"/>
              <a:gd name="connsiteY3" fmla="*/ 9237 h 4091709"/>
              <a:gd name="connsiteX4" fmla="*/ 0 w 6955529"/>
              <a:gd name="connsiteY4" fmla="*/ 0 h 4091709"/>
              <a:gd name="connsiteX0" fmla="*/ 0 w 7154183"/>
              <a:gd name="connsiteY0" fmla="*/ 0 h 4091709"/>
              <a:gd name="connsiteX1" fmla="*/ 9235 w 7154183"/>
              <a:gd name="connsiteY1" fmla="*/ 4091709 h 4091709"/>
              <a:gd name="connsiteX2" fmla="*/ 381380 w 7154183"/>
              <a:gd name="connsiteY2" fmla="*/ 4088954 h 4091709"/>
              <a:gd name="connsiteX3" fmla="*/ 6954981 w 7154183"/>
              <a:gd name="connsiteY3" fmla="*/ 9237 h 4091709"/>
              <a:gd name="connsiteX4" fmla="*/ 0 w 7154183"/>
              <a:gd name="connsiteY4" fmla="*/ 0 h 4091709"/>
              <a:gd name="connsiteX0" fmla="*/ 0 w 7386726"/>
              <a:gd name="connsiteY0" fmla="*/ 1784 h 4093493"/>
              <a:gd name="connsiteX1" fmla="*/ 9235 w 7386726"/>
              <a:gd name="connsiteY1" fmla="*/ 4093493 h 4093493"/>
              <a:gd name="connsiteX2" fmla="*/ 381380 w 7386726"/>
              <a:gd name="connsiteY2" fmla="*/ 4090738 h 4093493"/>
              <a:gd name="connsiteX3" fmla="*/ 7193342 w 7386726"/>
              <a:gd name="connsiteY3" fmla="*/ 0 h 4093493"/>
              <a:gd name="connsiteX4" fmla="*/ 0 w 7386726"/>
              <a:gd name="connsiteY4" fmla="*/ 1784 h 4093493"/>
              <a:gd name="connsiteX0" fmla="*/ 0 w 7373454"/>
              <a:gd name="connsiteY0" fmla="*/ 1784 h 4093493"/>
              <a:gd name="connsiteX1" fmla="*/ 9235 w 7373454"/>
              <a:gd name="connsiteY1" fmla="*/ 4093493 h 4093493"/>
              <a:gd name="connsiteX2" fmla="*/ 381380 w 7373454"/>
              <a:gd name="connsiteY2" fmla="*/ 4090738 h 4093493"/>
              <a:gd name="connsiteX3" fmla="*/ 7193342 w 7373454"/>
              <a:gd name="connsiteY3" fmla="*/ 0 h 4093493"/>
              <a:gd name="connsiteX4" fmla="*/ 0 w 7373454"/>
              <a:gd name="connsiteY4" fmla="*/ 1784 h 4093493"/>
              <a:gd name="connsiteX0" fmla="*/ 0 w 7364814"/>
              <a:gd name="connsiteY0" fmla="*/ 1784 h 4093493"/>
              <a:gd name="connsiteX1" fmla="*/ 9235 w 7364814"/>
              <a:gd name="connsiteY1" fmla="*/ 4093493 h 4093493"/>
              <a:gd name="connsiteX2" fmla="*/ 381380 w 7364814"/>
              <a:gd name="connsiteY2" fmla="*/ 4090738 h 4093493"/>
              <a:gd name="connsiteX3" fmla="*/ 7193342 w 7364814"/>
              <a:gd name="connsiteY3" fmla="*/ 0 h 4093493"/>
              <a:gd name="connsiteX4" fmla="*/ 0 w 7364814"/>
              <a:gd name="connsiteY4" fmla="*/ 1784 h 4093493"/>
              <a:gd name="connsiteX0" fmla="*/ 0 w 7374721"/>
              <a:gd name="connsiteY0" fmla="*/ 1784 h 4093493"/>
              <a:gd name="connsiteX1" fmla="*/ 9235 w 7374721"/>
              <a:gd name="connsiteY1" fmla="*/ 4093493 h 4093493"/>
              <a:gd name="connsiteX2" fmla="*/ 381380 w 7374721"/>
              <a:gd name="connsiteY2" fmla="*/ 4090738 h 4093493"/>
              <a:gd name="connsiteX3" fmla="*/ 7193342 w 7374721"/>
              <a:gd name="connsiteY3" fmla="*/ 0 h 4093493"/>
              <a:gd name="connsiteX4" fmla="*/ 0 w 7374721"/>
              <a:gd name="connsiteY4" fmla="*/ 1784 h 4093493"/>
              <a:gd name="connsiteX0" fmla="*/ 0 w 7374267"/>
              <a:gd name="connsiteY0" fmla="*/ 1784 h 4093493"/>
              <a:gd name="connsiteX1" fmla="*/ 9235 w 7374267"/>
              <a:gd name="connsiteY1" fmla="*/ 4093493 h 4093493"/>
              <a:gd name="connsiteX2" fmla="*/ 381380 w 7374267"/>
              <a:gd name="connsiteY2" fmla="*/ 4090738 h 4093493"/>
              <a:gd name="connsiteX3" fmla="*/ 7193342 w 7374267"/>
              <a:gd name="connsiteY3" fmla="*/ 0 h 4093493"/>
              <a:gd name="connsiteX4" fmla="*/ 0 w 7374267"/>
              <a:gd name="connsiteY4" fmla="*/ 1784 h 4093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74267" h="4093493">
                <a:moveTo>
                  <a:pt x="0" y="1784"/>
                </a:moveTo>
                <a:cubicBezTo>
                  <a:pt x="4618" y="632935"/>
                  <a:pt x="-1" y="3015917"/>
                  <a:pt x="9235" y="4093493"/>
                </a:cubicBezTo>
                <a:cubicBezTo>
                  <a:pt x="-10627" y="4090738"/>
                  <a:pt x="343213" y="4096280"/>
                  <a:pt x="381380" y="4090738"/>
                </a:cubicBezTo>
                <a:cubicBezTo>
                  <a:pt x="442542" y="1696493"/>
                  <a:pt x="8687077" y="1359311"/>
                  <a:pt x="7193342" y="0"/>
                </a:cubicBezTo>
                <a:lnTo>
                  <a:pt x="0" y="1784"/>
                </a:lnTo>
                <a:close/>
              </a:path>
            </a:pathLst>
          </a:custGeom>
          <a:solidFill>
            <a:srgbClr val="C6D6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 name="Espace réservé du texte 2"/>
          <p:cNvSpPr>
            <a:spLocks noGrp="1"/>
          </p:cNvSpPr>
          <p:nvPr>
            <p:ph type="body" sz="quarter" idx="10" hasCustomPrompt="1"/>
          </p:nvPr>
        </p:nvSpPr>
        <p:spPr>
          <a:xfrm>
            <a:off x="3220883" y="2696066"/>
            <a:ext cx="5311930" cy="1424650"/>
          </a:xfrm>
          <a:prstGeom prst="rect">
            <a:avLst/>
          </a:prstGeom>
        </p:spPr>
        <p:txBody>
          <a:bodyPr lIns="0"/>
          <a:lstStyle>
            <a:lvl1pPr marL="0" indent="0">
              <a:buNone/>
              <a:defRPr sz="3000" b="1" baseline="0">
                <a:latin typeface="Arial" panose="020B0604020202020204" pitchFamily="34" charset="0"/>
                <a:cs typeface="Arial" panose="020B0604020202020204" pitchFamily="34" charset="0"/>
              </a:defRPr>
            </a:lvl1pPr>
            <a:lvl2pPr>
              <a:defRPr sz="3000">
                <a:latin typeface="Arial" panose="020B0604020202020204" pitchFamily="34" charset="0"/>
                <a:cs typeface="Arial" panose="020B0604020202020204" pitchFamily="34" charset="0"/>
              </a:defRPr>
            </a:lvl2pPr>
            <a:lvl3pPr>
              <a:defRPr sz="3000">
                <a:latin typeface="Arial" panose="020B0604020202020204" pitchFamily="34" charset="0"/>
                <a:cs typeface="Arial" panose="020B0604020202020204" pitchFamily="34" charset="0"/>
              </a:defRPr>
            </a:lvl3pPr>
            <a:lvl4pPr>
              <a:defRPr sz="3000">
                <a:latin typeface="Arial" panose="020B0604020202020204" pitchFamily="34" charset="0"/>
                <a:cs typeface="Arial" panose="020B0604020202020204" pitchFamily="34" charset="0"/>
              </a:defRPr>
            </a:lvl4pPr>
            <a:lvl5pPr>
              <a:defRPr sz="3000">
                <a:latin typeface="Arial" panose="020B0604020202020204" pitchFamily="34" charset="0"/>
                <a:cs typeface="Arial" panose="020B0604020202020204" pitchFamily="34" charset="0"/>
              </a:defRPr>
            </a:lvl5pPr>
          </a:lstStyle>
          <a:p>
            <a:pPr lvl="0"/>
            <a:r>
              <a:rPr lang="fr-FR" dirty="0"/>
              <a:t>Modifier le titre</a:t>
            </a:r>
          </a:p>
        </p:txBody>
      </p:sp>
      <p:cxnSp>
        <p:nvCxnSpPr>
          <p:cNvPr id="5" name="Connecteur droit 4"/>
          <p:cNvCxnSpPr/>
          <p:nvPr userDrawn="1"/>
        </p:nvCxnSpPr>
        <p:spPr>
          <a:xfrm>
            <a:off x="3231869" y="3700462"/>
            <a:ext cx="642784" cy="0"/>
          </a:xfrm>
          <a:prstGeom prst="line">
            <a:avLst/>
          </a:prstGeom>
          <a:ln w="76200" cmpd="sng">
            <a:solidFill>
              <a:srgbClr val="C6D63F"/>
            </a:solidFill>
          </a:ln>
          <a:effectLst/>
        </p:spPr>
        <p:style>
          <a:lnRef idx="2">
            <a:schemeClr val="accent1"/>
          </a:lnRef>
          <a:fillRef idx="0">
            <a:schemeClr val="accent1"/>
          </a:fillRef>
          <a:effectRef idx="1">
            <a:schemeClr val="accent1"/>
          </a:effectRef>
          <a:fontRef idx="minor">
            <a:schemeClr val="tx1"/>
          </a:fontRef>
        </p:style>
      </p:cxnSp>
      <p:sp>
        <p:nvSpPr>
          <p:cNvPr id="6" name="Espace réservé du texte 5"/>
          <p:cNvSpPr>
            <a:spLocks noGrp="1"/>
          </p:cNvSpPr>
          <p:nvPr>
            <p:ph type="body" sz="quarter" idx="11" hasCustomPrompt="1"/>
          </p:nvPr>
        </p:nvSpPr>
        <p:spPr>
          <a:xfrm>
            <a:off x="3220883" y="4120716"/>
            <a:ext cx="5311930" cy="1196975"/>
          </a:xfrm>
          <a:prstGeom prst="rect">
            <a:avLst/>
          </a:prstGeom>
        </p:spPr>
        <p:txBody>
          <a:bodyPr lIns="0"/>
          <a:lstStyle>
            <a:lvl1pPr marL="0" indent="0">
              <a:buNone/>
              <a:defRPr sz="2000">
                <a:latin typeface="Arial" panose="020B0604020202020204" pitchFamily="34" charset="0"/>
                <a:cs typeface="Arial" panose="020B0604020202020204" pitchFamily="34" charset="0"/>
              </a:defRPr>
            </a:lvl1pPr>
          </a:lstStyle>
          <a:p>
            <a:pPr lvl="0"/>
            <a:r>
              <a:rPr lang="fr-FR" dirty="0"/>
              <a:t>Sous-titre</a:t>
            </a:r>
          </a:p>
        </p:txBody>
      </p:sp>
    </p:spTree>
    <p:extLst>
      <p:ext uri="{BB962C8B-B14F-4D97-AF65-F5344CB8AC3E}">
        <p14:creationId xmlns:p14="http://schemas.microsoft.com/office/powerpoint/2010/main" val="4200011790"/>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5375"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2" Type="http://schemas.openxmlformats.org/officeDocument/2006/relationships/slideLayout" Target="../slideLayouts/slideLayout12.xml"/><Relationship Id="rId16" Type="http://schemas.openxmlformats.org/officeDocument/2006/relationships/theme" Target="../theme/theme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slideLayout" Target="../slideLayouts/slideLayout2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ZoneTexte 1"/>
          <p:cNvSpPr txBox="1"/>
          <p:nvPr/>
        </p:nvSpPr>
        <p:spPr>
          <a:xfrm>
            <a:off x="5541511" y="6465031"/>
            <a:ext cx="3086100" cy="215444"/>
          </a:xfrm>
          <a:prstGeom prst="rect">
            <a:avLst/>
          </a:prstGeom>
          <a:noFill/>
        </p:spPr>
        <p:txBody>
          <a:bodyPr wrap="square" rtlCol="0" anchor="t">
            <a:spAutoFit/>
          </a:bodyPr>
          <a:lstStyle/>
          <a:p>
            <a:pPr algn="r"/>
            <a:r>
              <a:rPr lang="fr-FR" sz="800" dirty="0">
                <a:solidFill>
                  <a:srgbClr val="6CB643"/>
                </a:solidFill>
                <a:latin typeface="Arial" charset="0"/>
                <a:ea typeface="Arial" charset="0"/>
                <a:cs typeface="Arial" charset="0"/>
              </a:rPr>
              <a:t>CNSA AAP thématique 2018</a:t>
            </a:r>
          </a:p>
        </p:txBody>
      </p:sp>
      <p:sp>
        <p:nvSpPr>
          <p:cNvPr id="4" name="Espace réservé du numéro de diapositive 5"/>
          <p:cNvSpPr txBox="1">
            <a:spLocks/>
          </p:cNvSpPr>
          <p:nvPr/>
        </p:nvSpPr>
        <p:spPr>
          <a:xfrm>
            <a:off x="8627611" y="6466604"/>
            <a:ext cx="455434" cy="247703"/>
          </a:xfrm>
          <a:prstGeom prst="rect">
            <a:avLst/>
          </a:prstGeom>
        </p:spPr>
        <p:txBody>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14D73983-00EA-F641-A79F-2F2A435C19E5}" type="slidenum">
              <a:rPr lang="fr-FR" sz="800" smtClean="0">
                <a:solidFill>
                  <a:srgbClr val="6CB643"/>
                </a:solidFill>
                <a:latin typeface="Arial" charset="0"/>
                <a:ea typeface="Arial" charset="0"/>
                <a:cs typeface="Arial" charset="0"/>
              </a:rPr>
              <a:pPr algn="r"/>
              <a:t>‹N°›</a:t>
            </a:fld>
            <a:endParaRPr lang="fr-FR" sz="800" dirty="0">
              <a:solidFill>
                <a:srgbClr val="6CB643"/>
              </a:solidFill>
              <a:latin typeface="Arial" charset="0"/>
              <a:ea typeface="Arial" charset="0"/>
              <a:cs typeface="Arial" charset="0"/>
            </a:endParaRPr>
          </a:p>
        </p:txBody>
      </p:sp>
    </p:spTree>
    <p:extLst>
      <p:ext uri="{BB962C8B-B14F-4D97-AF65-F5344CB8AC3E}">
        <p14:creationId xmlns:p14="http://schemas.microsoft.com/office/powerpoint/2010/main" val="4243322915"/>
      </p:ext>
    </p:extLst>
  </p:cSld>
  <p:clrMap bg1="lt1" tx1="dk1" bg2="lt2" tx2="dk2" accent1="accent1" accent2="accent2" accent3="accent3" accent4="accent4" accent5="accent5" accent6="accent6" hlink="hlink" folHlink="folHlink"/>
  <p:sldLayoutIdLst>
    <p:sldLayoutId id="2147483665" r:id="rId1"/>
    <p:sldLayoutId id="2147483661" r:id="rId2"/>
    <p:sldLayoutId id="2147483662" r:id="rId3"/>
    <p:sldLayoutId id="2147483664" r:id="rId4"/>
    <p:sldLayoutId id="2147483649" r:id="rId5"/>
    <p:sldLayoutId id="2147483663" r:id="rId6"/>
    <p:sldLayoutId id="2147483678" r:id="rId7"/>
    <p:sldLayoutId id="2147483679" r:id="rId8"/>
    <p:sldLayoutId id="2147483680" r:id="rId9"/>
    <p:sldLayoutId id="2147483681" r:id="rId10"/>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42190C-1718-4DF4-AE65-993259183895}" type="slidenum">
              <a:rPr lang="fr-FR" smtClean="0"/>
              <a:t>‹N°›</a:t>
            </a:fld>
            <a:endParaRPr lang="fr-FR"/>
          </a:p>
        </p:txBody>
      </p:sp>
    </p:spTree>
    <p:extLst>
      <p:ext uri="{BB962C8B-B14F-4D97-AF65-F5344CB8AC3E}">
        <p14:creationId xmlns:p14="http://schemas.microsoft.com/office/powerpoint/2010/main" val="4289201791"/>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7" r:id="rId14"/>
    <p:sldLayoutId id="2147483698" r:id="rId15"/>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tags" Target="../tags/tag30.xml"/><Relationship Id="rId1" Type="http://schemas.openxmlformats.org/officeDocument/2006/relationships/tags" Target="../tags/tag29.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5.xml"/><Relationship Id="rId1" Type="http://schemas.openxmlformats.org/officeDocument/2006/relationships/tags" Target="../tags/tag3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tags" Target="../tags/tag33.xml"/><Relationship Id="rId1" Type="http://schemas.openxmlformats.org/officeDocument/2006/relationships/tags" Target="../tags/tag32.xml"/></Relationships>
</file>

<file path=ppt/slides/_rels/slide13.xml.rels><?xml version="1.0" encoding="UTF-8" standalone="yes"?>
<Relationships xmlns="http://schemas.openxmlformats.org/package/2006/relationships"><Relationship Id="rId8" Type="http://schemas.openxmlformats.org/officeDocument/2006/relationships/hyperlink" Target="https://www.monparcourshandicap.gouv.fr/" TargetMode="External"/><Relationship Id="rId3" Type="http://schemas.openxmlformats.org/officeDocument/2006/relationships/tags" Target="../tags/tag36.xml"/><Relationship Id="rId7" Type="http://schemas.openxmlformats.org/officeDocument/2006/relationships/hyperlink" Target="https://www.pour-les-personnes-agees.gouv.fr/" TargetMode="External"/><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hyperlink" Target="https://www.cnsa.fr/" TargetMode="External"/><Relationship Id="rId5" Type="http://schemas.openxmlformats.org/officeDocument/2006/relationships/slideLayout" Target="../slideLayouts/slideLayout23.xml"/><Relationship Id="rId10" Type="http://schemas.openxmlformats.org/officeDocument/2006/relationships/image" Target="../media/image4.png"/><Relationship Id="rId4" Type="http://schemas.openxmlformats.org/officeDocument/2006/relationships/tags" Target="../tags/tag37.xml"/><Relationship Id="rId9" Type="http://schemas.openxmlformats.org/officeDocument/2006/relationships/hyperlink" Target="https://maboussoleaidants.fr/" TargetMode="Externa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5.xml"/><Relationship Id="rId1" Type="http://schemas.openxmlformats.org/officeDocument/2006/relationships/tags" Target="../tags/tag38.xml"/></Relationships>
</file>

<file path=ppt/slides/_rels/slide15.xml.rels><?xml version="1.0" encoding="UTF-8" standalone="yes"?>
<Relationships xmlns="http://schemas.openxmlformats.org/package/2006/relationships"><Relationship Id="rId8" Type="http://schemas.openxmlformats.org/officeDocument/2006/relationships/tags" Target="../tags/tag46.xml"/><Relationship Id="rId13" Type="http://schemas.openxmlformats.org/officeDocument/2006/relationships/image" Target="../media/image6.png"/><Relationship Id="rId3" Type="http://schemas.openxmlformats.org/officeDocument/2006/relationships/tags" Target="../tags/tag41.xml"/><Relationship Id="rId7" Type="http://schemas.openxmlformats.org/officeDocument/2006/relationships/tags" Target="../tags/tag45.xml"/><Relationship Id="rId12" Type="http://schemas.openxmlformats.org/officeDocument/2006/relationships/image" Target="../media/image5.png"/><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tags" Target="../tags/tag44.xml"/><Relationship Id="rId11" Type="http://schemas.openxmlformats.org/officeDocument/2006/relationships/slideLayout" Target="../slideLayouts/slideLayout23.xml"/><Relationship Id="rId5" Type="http://schemas.openxmlformats.org/officeDocument/2006/relationships/tags" Target="../tags/tag43.xml"/><Relationship Id="rId10" Type="http://schemas.openxmlformats.org/officeDocument/2006/relationships/tags" Target="../tags/tag48.xml"/><Relationship Id="rId4" Type="http://schemas.openxmlformats.org/officeDocument/2006/relationships/tags" Target="../tags/tag42.xml"/><Relationship Id="rId9" Type="http://schemas.openxmlformats.org/officeDocument/2006/relationships/tags" Target="../tags/tag47.xml"/></Relationships>
</file>

<file path=ppt/slides/_rels/slide16.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5" Type="http://schemas.openxmlformats.org/officeDocument/2006/relationships/notesSlide" Target="../notesSlides/notesSlide1.xml"/><Relationship Id="rId4"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3" Type="http://schemas.openxmlformats.org/officeDocument/2006/relationships/tags" Target="../tags/tag54.xml"/><Relationship Id="rId2" Type="http://schemas.openxmlformats.org/officeDocument/2006/relationships/tags" Target="../tags/tag53.xml"/><Relationship Id="rId1" Type="http://schemas.openxmlformats.org/officeDocument/2006/relationships/tags" Target="../tags/tag52.xml"/><Relationship Id="rId4"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tags" Target="../tags/tag57.xml"/><Relationship Id="rId7" Type="http://schemas.openxmlformats.org/officeDocument/2006/relationships/tags" Target="../tags/tag61.xml"/><Relationship Id="rId2" Type="http://schemas.openxmlformats.org/officeDocument/2006/relationships/tags" Target="../tags/tag56.xml"/><Relationship Id="rId1" Type="http://schemas.openxmlformats.org/officeDocument/2006/relationships/tags" Target="../tags/tag55.xml"/><Relationship Id="rId6" Type="http://schemas.openxmlformats.org/officeDocument/2006/relationships/tags" Target="../tags/tag60.xml"/><Relationship Id="rId5" Type="http://schemas.openxmlformats.org/officeDocument/2006/relationships/tags" Target="../tags/tag59.xml"/><Relationship Id="rId4" Type="http://schemas.openxmlformats.org/officeDocument/2006/relationships/tags" Target="../tags/tag58.xml"/></Relationships>
</file>

<file path=ppt/slides/_rels/slide19.xml.rels><?xml version="1.0" encoding="UTF-8" standalone="yes"?>
<Relationships xmlns="http://schemas.openxmlformats.org/package/2006/relationships"><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tags" Target="../tags/tag62.xml"/><Relationship Id="rId4"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tags" Target="../tags/tag5.xml"/><Relationship Id="rId1" Type="http://schemas.openxmlformats.org/officeDocument/2006/relationships/tags" Target="../tags/tag4.xml"/></Relationships>
</file>

<file path=ppt/slides/_rels/slide20.xml.rels><?xml version="1.0" encoding="UTF-8" standalone="yes"?>
<Relationships xmlns="http://schemas.openxmlformats.org/package/2006/relationships"><Relationship Id="rId3" Type="http://schemas.openxmlformats.org/officeDocument/2006/relationships/tags" Target="../tags/tag67.xml"/><Relationship Id="rId2" Type="http://schemas.openxmlformats.org/officeDocument/2006/relationships/tags" Target="../tags/tag66.xml"/><Relationship Id="rId1" Type="http://schemas.openxmlformats.org/officeDocument/2006/relationships/tags" Target="../tags/tag65.xml"/><Relationship Id="rId4"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5.xml"/><Relationship Id="rId1" Type="http://schemas.openxmlformats.org/officeDocument/2006/relationships/tags" Target="../tags/tag68.xml"/></Relationships>
</file>

<file path=ppt/slides/_rels/slide22.xml.rels><?xml version="1.0" encoding="UTF-8" standalone="yes"?>
<Relationships xmlns="http://schemas.openxmlformats.org/package/2006/relationships"><Relationship Id="rId3" Type="http://schemas.openxmlformats.org/officeDocument/2006/relationships/tags" Target="../tags/tag71.xml"/><Relationship Id="rId7" Type="http://schemas.openxmlformats.org/officeDocument/2006/relationships/hyperlink" Target="https://www.cnsa.fr/documentation/guide_de_presentation_dun_projet_pour_demande_de_subvention_fevrier_2022_rev_ep_dd.pdf" TargetMode="External"/><Relationship Id="rId2" Type="http://schemas.openxmlformats.org/officeDocument/2006/relationships/tags" Target="../tags/tag70.xml"/><Relationship Id="rId1" Type="http://schemas.openxmlformats.org/officeDocument/2006/relationships/tags" Target="../tags/tag69.xml"/><Relationship Id="rId6" Type="http://schemas.openxmlformats.org/officeDocument/2006/relationships/slideLayout" Target="../slideLayouts/slideLayout23.xml"/><Relationship Id="rId5" Type="http://schemas.openxmlformats.org/officeDocument/2006/relationships/tags" Target="../tags/tag73.xml"/><Relationship Id="rId4" Type="http://schemas.openxmlformats.org/officeDocument/2006/relationships/tags" Target="../tags/tag72.xml"/></Relationships>
</file>

<file path=ppt/slides/_rels/slide23.xml.rels><?xml version="1.0" encoding="UTF-8" standalone="yes"?>
<Relationships xmlns="http://schemas.openxmlformats.org/package/2006/relationships"><Relationship Id="rId8" Type="http://schemas.openxmlformats.org/officeDocument/2006/relationships/hyperlink" Target="https://www.cnsa.fr/documentation/1_comment_creer_son_compte.pdf" TargetMode="External"/><Relationship Id="rId3" Type="http://schemas.openxmlformats.org/officeDocument/2006/relationships/tags" Target="../tags/tag76.xml"/><Relationship Id="rId7" Type="http://schemas.openxmlformats.org/officeDocument/2006/relationships/hyperlink" Target="https://www.cnsa.fr/documentation/guide_de_presentation_dun_projet_pour_demande_de_subvention_fevrier_2022_rev_ep_dd.pdf" TargetMode="External"/><Relationship Id="rId2" Type="http://schemas.openxmlformats.org/officeDocument/2006/relationships/tags" Target="../tags/tag75.xml"/><Relationship Id="rId1" Type="http://schemas.openxmlformats.org/officeDocument/2006/relationships/tags" Target="../tags/tag74.xml"/><Relationship Id="rId6" Type="http://schemas.openxmlformats.org/officeDocument/2006/relationships/hyperlink" Target="https://www.cnsa.fr/soutien-a-la-recherche-et-a-linnovation/deposer-un-projet/actions-innovantes" TargetMode="External"/><Relationship Id="rId5" Type="http://schemas.openxmlformats.org/officeDocument/2006/relationships/hyperlink" Target="https://galis-subventions.cnsa.fr/" TargetMode="External"/><Relationship Id="rId4" Type="http://schemas.openxmlformats.org/officeDocument/2006/relationships/slideLayout" Target="../slideLayouts/slideLayout23.xml"/><Relationship Id="rId9" Type="http://schemas.openxmlformats.org/officeDocument/2006/relationships/hyperlink" Target="https://www.cnsa.fr/documentation/2_comment_deposer_une_demande_de_subvention.pdf" TargetMode="External"/></Relationships>
</file>

<file path=ppt/slides/_rels/slide24.xml.rels><?xml version="1.0" encoding="UTF-8" standalone="yes"?>
<Relationships xmlns="http://schemas.openxmlformats.org/package/2006/relationships"><Relationship Id="rId3" Type="http://schemas.openxmlformats.org/officeDocument/2006/relationships/tags" Target="../tags/tag79.xml"/><Relationship Id="rId2" Type="http://schemas.openxmlformats.org/officeDocument/2006/relationships/tags" Target="../tags/tag78.xml"/><Relationship Id="rId1" Type="http://schemas.openxmlformats.org/officeDocument/2006/relationships/tags" Target="../tags/tag77.xml"/><Relationship Id="rId5" Type="http://schemas.openxmlformats.org/officeDocument/2006/relationships/slideLayout" Target="../slideLayouts/slideLayout23.xml"/><Relationship Id="rId4" Type="http://schemas.openxmlformats.org/officeDocument/2006/relationships/tags" Target="../tags/tag80.xml"/></Relationships>
</file>

<file path=ppt/slides/_rels/slide25.xml.rels><?xml version="1.0" encoding="UTF-8" standalone="yes"?>
<Relationships xmlns="http://schemas.openxmlformats.org/package/2006/relationships"><Relationship Id="rId8" Type="http://schemas.openxmlformats.org/officeDocument/2006/relationships/tags" Target="../tags/tag88.xml"/><Relationship Id="rId13" Type="http://schemas.openxmlformats.org/officeDocument/2006/relationships/slideLayout" Target="../slideLayouts/slideLayout23.xml"/><Relationship Id="rId3" Type="http://schemas.openxmlformats.org/officeDocument/2006/relationships/tags" Target="../tags/tag83.xml"/><Relationship Id="rId7" Type="http://schemas.openxmlformats.org/officeDocument/2006/relationships/tags" Target="../tags/tag87.xml"/><Relationship Id="rId12" Type="http://schemas.openxmlformats.org/officeDocument/2006/relationships/tags" Target="../tags/tag92.xml"/><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tags" Target="../tags/tag86.xml"/><Relationship Id="rId11" Type="http://schemas.openxmlformats.org/officeDocument/2006/relationships/tags" Target="../tags/tag91.xml"/><Relationship Id="rId5" Type="http://schemas.openxmlformats.org/officeDocument/2006/relationships/tags" Target="../tags/tag85.xml"/><Relationship Id="rId10" Type="http://schemas.openxmlformats.org/officeDocument/2006/relationships/tags" Target="../tags/tag90.xml"/><Relationship Id="rId4" Type="http://schemas.openxmlformats.org/officeDocument/2006/relationships/tags" Target="../tags/tag84.xml"/><Relationship Id="rId9" Type="http://schemas.openxmlformats.org/officeDocument/2006/relationships/tags" Target="../tags/tag89.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5.xml"/><Relationship Id="rId1" Type="http://schemas.openxmlformats.org/officeDocument/2006/relationships/tags" Target="../tags/tag93.xml"/></Relationships>
</file>

<file path=ppt/slides/_rels/slide27.xml.rels><?xml version="1.0" encoding="UTF-8" standalone="yes"?>
<Relationships xmlns="http://schemas.openxmlformats.org/package/2006/relationships"><Relationship Id="rId3" Type="http://schemas.openxmlformats.org/officeDocument/2006/relationships/tags" Target="../tags/tag96.xml"/><Relationship Id="rId7" Type="http://schemas.openxmlformats.org/officeDocument/2006/relationships/hyperlink" Target="https://iresp.net/actualite/felicitations-aux-laureats-2021-des-aap-autonomie%e2%80%af/" TargetMode="External"/><Relationship Id="rId2" Type="http://schemas.openxmlformats.org/officeDocument/2006/relationships/tags" Target="../tags/tag95.xml"/><Relationship Id="rId1" Type="http://schemas.openxmlformats.org/officeDocument/2006/relationships/tags" Target="../tags/tag94.xml"/><Relationship Id="rId6" Type="http://schemas.openxmlformats.org/officeDocument/2006/relationships/hyperlink" Target="https://iresp.net/" TargetMode="External"/><Relationship Id="rId5" Type="http://schemas.openxmlformats.org/officeDocument/2006/relationships/hyperlink" Target="https://www.cnsa.fr/soutien-a-la-recherche-et-a-linnovation/deposer-un-projet/projets-de-recherche" TargetMode="External"/><Relationship Id="rId4"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3" Type="http://schemas.openxmlformats.org/officeDocument/2006/relationships/tags" Target="../tags/tag99.xml"/><Relationship Id="rId7" Type="http://schemas.openxmlformats.org/officeDocument/2006/relationships/image" Target="../media/image8.png"/><Relationship Id="rId2" Type="http://schemas.openxmlformats.org/officeDocument/2006/relationships/tags" Target="../tags/tag98.xml"/><Relationship Id="rId1" Type="http://schemas.openxmlformats.org/officeDocument/2006/relationships/tags" Target="../tags/tag97.xml"/><Relationship Id="rId6" Type="http://schemas.openxmlformats.org/officeDocument/2006/relationships/hyperlink" Target="https://solidarites-sante.gouv.fr/systeme-de-sante-et-medico-social/parcours-des-patients-et-des-usagers/article-51-lfss-2018-innovations-organisationnelles-pour-la-transformation-du/article-51" TargetMode="External"/><Relationship Id="rId5" Type="http://schemas.openxmlformats.org/officeDocument/2006/relationships/image" Target="../media/image7.png"/><Relationship Id="rId4"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3" Type="http://schemas.openxmlformats.org/officeDocument/2006/relationships/tags" Target="../tags/tag102.xml"/><Relationship Id="rId2" Type="http://schemas.openxmlformats.org/officeDocument/2006/relationships/tags" Target="../tags/tag101.xml"/><Relationship Id="rId1" Type="http://schemas.openxmlformats.org/officeDocument/2006/relationships/tags" Target="../tags/tag100.xml"/><Relationship Id="rId6" Type="http://schemas.openxmlformats.org/officeDocument/2006/relationships/image" Target="../media/image9.png"/><Relationship Id="rId5" Type="http://schemas.openxmlformats.org/officeDocument/2006/relationships/hyperlink" Target="https://www.vivalab.fr/" TargetMode="External"/><Relationship Id="rId4"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5.xml"/><Relationship Id="rId1" Type="http://schemas.openxmlformats.org/officeDocument/2006/relationships/tags" Target="../tags/tag6.xml"/></Relationships>
</file>

<file path=ppt/slides/_rels/slide30.xml.rels><?xml version="1.0" encoding="UTF-8" standalone="yes"?>
<Relationships xmlns="http://schemas.openxmlformats.org/package/2006/relationships"><Relationship Id="rId8" Type="http://schemas.openxmlformats.org/officeDocument/2006/relationships/hyperlink" Target="https://www.cnsa.fr/budget-et-financement/financement-de-lhabitat-inclusif" TargetMode="External"/><Relationship Id="rId3" Type="http://schemas.openxmlformats.org/officeDocument/2006/relationships/tags" Target="../tags/tag105.xml"/><Relationship Id="rId7" Type="http://schemas.openxmlformats.org/officeDocument/2006/relationships/hyperlink" Target="https://www.cnsa.fr/actualites-agenda/actualites/pres-de-26-millions-de-personnes-agees-ont-beneficie-dun-soutien-des-conferences-des-financeurs-en-2019" TargetMode="External"/><Relationship Id="rId2" Type="http://schemas.openxmlformats.org/officeDocument/2006/relationships/tags" Target="../tags/tag104.xml"/><Relationship Id="rId1" Type="http://schemas.openxmlformats.org/officeDocument/2006/relationships/tags" Target="../tags/tag103.xml"/><Relationship Id="rId6" Type="http://schemas.openxmlformats.org/officeDocument/2006/relationships/hyperlink" Target="https://www.cnsa.fr/compensation-de-la-perte-dautonomie/financement-des-prestations-concours-aux-departements/la-conference-des-financeurs-de-la-prevention-de-la-perte-dautonomie" TargetMode="External"/><Relationship Id="rId5" Type="http://schemas.openxmlformats.org/officeDocument/2006/relationships/notesSlide" Target="../notesSlides/notesSlide2.xml"/><Relationship Id="rId4" Type="http://schemas.openxmlformats.org/officeDocument/2006/relationships/slideLayout" Target="../slideLayouts/slideLayout23.xml"/><Relationship Id="rId9" Type="http://schemas.openxmlformats.org/officeDocument/2006/relationships/image" Target="../media/image10.png"/></Relationships>
</file>

<file path=ppt/slides/_rels/slide31.xml.rels><?xml version="1.0" encoding="UTF-8" standalone="yes"?>
<Relationships xmlns="http://schemas.openxmlformats.org/package/2006/relationships"><Relationship Id="rId3" Type="http://schemas.openxmlformats.org/officeDocument/2006/relationships/tags" Target="../tags/tag108.xml"/><Relationship Id="rId7" Type="http://schemas.openxmlformats.org/officeDocument/2006/relationships/image" Target="../media/image11.png"/><Relationship Id="rId2" Type="http://schemas.openxmlformats.org/officeDocument/2006/relationships/tags" Target="../tags/tag107.xml"/><Relationship Id="rId1" Type="http://schemas.openxmlformats.org/officeDocument/2006/relationships/tags" Target="../tags/tag106.xml"/><Relationship Id="rId6" Type="http://schemas.openxmlformats.org/officeDocument/2006/relationships/hyperlink" Target="https://agence-cohesion-territoires.gouv.fr/habitat-inclusif-la-fabrique-projets-ami-703" TargetMode="External"/><Relationship Id="rId5" Type="http://schemas.openxmlformats.org/officeDocument/2006/relationships/notesSlide" Target="../notesSlides/notesSlide3.xml"/><Relationship Id="rId4"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3" Type="http://schemas.openxmlformats.org/officeDocument/2006/relationships/tags" Target="../tags/tag111.xml"/><Relationship Id="rId7" Type="http://schemas.openxmlformats.org/officeDocument/2006/relationships/hyperlink" Target="https://solidarites-sante.gouv.fr/actualites/presse/communiques-de-presse/article/fonds-d-appui-pour-des-territoires-innovants-seniors" TargetMode="External"/><Relationship Id="rId2" Type="http://schemas.openxmlformats.org/officeDocument/2006/relationships/tags" Target="../tags/tag110.xml"/><Relationship Id="rId1" Type="http://schemas.openxmlformats.org/officeDocument/2006/relationships/tags" Target="../tags/tag109.xml"/><Relationship Id="rId6" Type="http://schemas.openxmlformats.org/officeDocument/2006/relationships/hyperlink" Target="https://www.cnsa.fr/actualites-agenda/actualites/la-cnsa-soutient-le-fonds-dappui-pour-des-territoires-innovants-seniors" TargetMode="External"/><Relationship Id="rId5" Type="http://schemas.openxmlformats.org/officeDocument/2006/relationships/hyperlink" Target="https://villesamiesdesaines-rf.fr/files/ressources/500/512-fonds-d-appui-pour-des-territoires-innovants-seniors-cahier-des-charges.pdf" TargetMode="External"/><Relationship Id="rId4"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tags" Target="../tags/tag114.xml"/><Relationship Id="rId7" Type="http://schemas.openxmlformats.org/officeDocument/2006/relationships/image" Target="../media/image12.png"/><Relationship Id="rId2" Type="http://schemas.openxmlformats.org/officeDocument/2006/relationships/tags" Target="../tags/tag113.xml"/><Relationship Id="rId1" Type="http://schemas.openxmlformats.org/officeDocument/2006/relationships/tags" Target="../tags/tag112.xml"/><Relationship Id="rId6" Type="http://schemas.openxmlformats.org/officeDocument/2006/relationships/hyperlink" Target="https://www.cnsa.fr/budget-et-financement/plan-daide-a-linvestissement" TargetMode="External"/><Relationship Id="rId5" Type="http://schemas.openxmlformats.org/officeDocument/2006/relationships/hyperlink" Target="https://www.cnsa.fr/grands-chantiers/plan-daide-a-linvestissement-du-segur-de-la-sante" TargetMode="External"/><Relationship Id="rId4"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3" Type="http://schemas.openxmlformats.org/officeDocument/2006/relationships/tags" Target="../tags/tag117.xml"/><Relationship Id="rId7" Type="http://schemas.openxmlformats.org/officeDocument/2006/relationships/image" Target="../media/image14.jpg"/><Relationship Id="rId2" Type="http://schemas.openxmlformats.org/officeDocument/2006/relationships/tags" Target="../tags/tag116.xml"/><Relationship Id="rId1" Type="http://schemas.openxmlformats.org/officeDocument/2006/relationships/tags" Target="../tags/tag115.xml"/><Relationship Id="rId6" Type="http://schemas.openxmlformats.org/officeDocument/2006/relationships/hyperlink" Target="https://www.cnsa.fr/grands-chantiers/virage-numerique-du-medico-social-le-programme-esms-numerique" TargetMode="External"/><Relationship Id="rId5" Type="http://schemas.openxmlformats.org/officeDocument/2006/relationships/hyperlink" Target="https://www.cnsa.fr/grands-chantiers/plan-daide-a-linvestissement-du-segur-de-la-sante/un-plan-daide-a-linvestissement-ambitieux" TargetMode="External"/><Relationship Id="rId4"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3" Type="http://schemas.openxmlformats.org/officeDocument/2006/relationships/hyperlink" Target="mailto:Etudes-innovation@cnsa.fr" TargetMode="External"/><Relationship Id="rId2" Type="http://schemas.openxmlformats.org/officeDocument/2006/relationships/slideLayout" Target="../slideLayouts/slideLayout24.xml"/><Relationship Id="rId1" Type="http://schemas.openxmlformats.org/officeDocument/2006/relationships/tags" Target="../tags/tag1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tags" Target="../tags/tag9.xml"/><Relationship Id="rId7" Type="http://schemas.openxmlformats.org/officeDocument/2006/relationships/tags" Target="../tags/tag13.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tags" Target="../tags/tag12.xml"/><Relationship Id="rId5" Type="http://schemas.openxmlformats.org/officeDocument/2006/relationships/tags" Target="../tags/tag11.xml"/><Relationship Id="rId4" Type="http://schemas.openxmlformats.org/officeDocument/2006/relationships/tags" Target="../tags/tag10.xml"/><Relationship Id="rId9"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5.xml"/><Relationship Id="rId1" Type="http://schemas.openxmlformats.org/officeDocument/2006/relationships/tags" Target="../tags/tag14.xml"/></Relationships>
</file>

<file path=ppt/slides/_rels/slide7.xml.rels><?xml version="1.0" encoding="UTF-8" standalone="yes"?>
<Relationships xmlns="http://schemas.openxmlformats.org/package/2006/relationships"><Relationship Id="rId8" Type="http://schemas.openxmlformats.org/officeDocument/2006/relationships/tags" Target="../tags/tag22.xml"/><Relationship Id="rId3" Type="http://schemas.openxmlformats.org/officeDocument/2006/relationships/tags" Target="../tags/tag17.xml"/><Relationship Id="rId7" Type="http://schemas.openxmlformats.org/officeDocument/2006/relationships/tags" Target="../tags/tag21.xml"/><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tags" Target="../tags/tag20.xml"/><Relationship Id="rId11" Type="http://schemas.openxmlformats.org/officeDocument/2006/relationships/slideLayout" Target="../slideLayouts/slideLayout23.xml"/><Relationship Id="rId5" Type="http://schemas.openxmlformats.org/officeDocument/2006/relationships/tags" Target="../tags/tag19.xml"/><Relationship Id="rId10" Type="http://schemas.openxmlformats.org/officeDocument/2006/relationships/tags" Target="../tags/tag24.xml"/><Relationship Id="rId4" Type="http://schemas.openxmlformats.org/officeDocument/2006/relationships/tags" Target="../tags/tag18.xml"/><Relationship Id="rId9" Type="http://schemas.openxmlformats.org/officeDocument/2006/relationships/tags" Target="../tags/tag23.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tags" Target="../tags/tag26.xml"/><Relationship Id="rId1" Type="http://schemas.openxmlformats.org/officeDocument/2006/relationships/tags" Target="../tags/tag25.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tags" Target="../tags/tag28.xml"/><Relationship Id="rId1" Type="http://schemas.openxmlformats.org/officeDocument/2006/relationships/tags" Target="../tags/tag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custDataLst>
              <p:tags r:id="rId1"/>
            </p:custDataLst>
          </p:nvPr>
        </p:nvSpPr>
        <p:spPr>
          <a:xfrm>
            <a:off x="1749914" y="2225847"/>
            <a:ext cx="7261739" cy="1639888"/>
          </a:xfrm>
        </p:spPr>
        <p:txBody>
          <a:bodyPr>
            <a:normAutofit fontScale="92500" lnSpcReduction="10000"/>
          </a:bodyPr>
          <a:lstStyle/>
          <a:p>
            <a:r>
              <a:rPr lang="fr-FR" sz="2800" b="0" dirty="0"/>
              <a:t>Appel à projets blanc « Actions innovantes » : </a:t>
            </a:r>
          </a:p>
          <a:p>
            <a:r>
              <a:rPr lang="fr-FR" sz="2800" dirty="0"/>
              <a:t>Expérimenter pour accompagner l’évolution de l’offre médico-sociale et l’adaptation des réponses aux besoins des personnes</a:t>
            </a:r>
          </a:p>
        </p:txBody>
      </p:sp>
      <p:sp>
        <p:nvSpPr>
          <p:cNvPr id="5" name="Espace réservé du texte 4"/>
          <p:cNvSpPr>
            <a:spLocks noGrp="1"/>
          </p:cNvSpPr>
          <p:nvPr>
            <p:ph type="body" sz="quarter" idx="11"/>
            <p:custDataLst>
              <p:tags r:id="rId2"/>
            </p:custDataLst>
          </p:nvPr>
        </p:nvSpPr>
        <p:spPr/>
        <p:txBody>
          <a:bodyPr>
            <a:normAutofit/>
          </a:bodyPr>
          <a:lstStyle/>
          <a:p>
            <a:r>
              <a:rPr lang="fr-FR" dirty="0"/>
              <a:t>Instruction aux porteurs de projet</a:t>
            </a:r>
          </a:p>
          <a:p>
            <a:r>
              <a:rPr lang="fr-FR" sz="1400" i="1" dirty="0"/>
              <a:t>Version : Février 2022</a:t>
            </a:r>
          </a:p>
        </p:txBody>
      </p:sp>
      <p:sp>
        <p:nvSpPr>
          <p:cNvPr id="4" name="ZoneTexte 3"/>
          <p:cNvSpPr txBox="1"/>
          <p:nvPr>
            <p:custDataLst>
              <p:tags r:id="rId3"/>
            </p:custDataLst>
          </p:nvPr>
        </p:nvSpPr>
        <p:spPr>
          <a:xfrm>
            <a:off x="6701883" y="6456556"/>
            <a:ext cx="2442117" cy="369332"/>
          </a:xfrm>
          <a:prstGeom prst="rect">
            <a:avLst/>
          </a:prstGeom>
          <a:solidFill>
            <a:schemeClr val="bg1"/>
          </a:solidFill>
        </p:spPr>
        <p:txBody>
          <a:bodyPr wrap="square" rtlCol="0">
            <a:spAutoFit/>
          </a:bodyPr>
          <a:lstStyle/>
          <a:p>
            <a:endParaRPr lang="fr-FR" dirty="0"/>
          </a:p>
        </p:txBody>
      </p:sp>
    </p:spTree>
    <p:extLst>
      <p:ext uri="{BB962C8B-B14F-4D97-AF65-F5344CB8AC3E}">
        <p14:creationId xmlns:p14="http://schemas.microsoft.com/office/powerpoint/2010/main" val="8801716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p:cNvSpPr>
            <a:spLocks noGrp="1"/>
          </p:cNvSpPr>
          <p:nvPr>
            <p:ph idx="1"/>
            <p:custDataLst>
              <p:tags r:id="rId1"/>
            </p:custDataLst>
          </p:nvPr>
        </p:nvSpPr>
        <p:spPr>
          <a:xfrm>
            <a:off x="140677" y="824781"/>
            <a:ext cx="8862646" cy="5613008"/>
          </a:xfrm>
        </p:spPr>
        <p:txBody>
          <a:bodyPr>
            <a:normAutofit lnSpcReduction="10000"/>
          </a:bodyPr>
          <a:lstStyle/>
          <a:p>
            <a:pPr marL="0" indent="0">
              <a:buNone/>
            </a:pPr>
            <a:endParaRPr lang="fr-FR" sz="1600" b="1" dirty="0"/>
          </a:p>
          <a:p>
            <a:pPr>
              <a:buFont typeface="Wingdings" panose="05000000000000000000" pitchFamily="2" charset="2"/>
              <a:buChar char="ü"/>
            </a:pPr>
            <a:r>
              <a:rPr lang="fr-FR" sz="1600" b="1" dirty="0"/>
              <a:t>Le projet doit impérativement comporter une démarche d’évaluation </a:t>
            </a:r>
            <a:endParaRPr lang="fr-FR" sz="1600" dirty="0"/>
          </a:p>
          <a:p>
            <a:pPr lvl="1"/>
            <a:r>
              <a:rPr lang="fr-FR" sz="1600" dirty="0"/>
              <a:t>Réalisée par un intervenant extérieur qualifié (évaluateur, cabinet d’études, laboratoire de recherche…)  </a:t>
            </a:r>
          </a:p>
          <a:p>
            <a:pPr marL="457200" lvl="1" indent="0">
              <a:spcBef>
                <a:spcPts val="600"/>
              </a:spcBef>
              <a:buNone/>
            </a:pPr>
            <a:endParaRPr lang="fr-FR" sz="1600" dirty="0"/>
          </a:p>
          <a:p>
            <a:pPr>
              <a:spcBef>
                <a:spcPts val="600"/>
              </a:spcBef>
              <a:buFont typeface="Wingdings" panose="05000000000000000000" pitchFamily="2" charset="2"/>
              <a:buChar char="ü"/>
            </a:pPr>
            <a:r>
              <a:rPr lang="fr-FR" sz="1600" b="1" dirty="0"/>
              <a:t>La démarche d’évaluation aura pour objectifs : </a:t>
            </a:r>
          </a:p>
          <a:p>
            <a:pPr lvl="1"/>
            <a:r>
              <a:rPr lang="fr-FR" sz="1600" dirty="0"/>
              <a:t>D’étudier l’effectivité du dispositif (fonctionnement régulier,…)</a:t>
            </a:r>
          </a:p>
          <a:p>
            <a:pPr lvl="1"/>
            <a:r>
              <a:rPr lang="fr-FR" sz="1600" dirty="0"/>
              <a:t>D’évaluer le niveau d’influence réel et/ou de mesurer les impacts de l’intervention ou du dispositif, en particulier sur la qualité des accompagnements et l’effectivité des droits des personnes concernées</a:t>
            </a:r>
          </a:p>
          <a:p>
            <a:pPr lvl="1"/>
            <a:r>
              <a:rPr lang="fr-FR" sz="1600" dirty="0"/>
              <a:t>Si pertinents, pourront être évalués les effets de l’action soutenue sur les proches et les professionnels participant à l'accompagnement et au soutien à l'autonomie des personnes âgées et des personnes handicapées ; également, d’autres contributions de l’action innovante soutenue (à la qualité de la gouvernance, à l’efficience, etc.)  </a:t>
            </a:r>
          </a:p>
          <a:p>
            <a:pPr lvl="1"/>
            <a:r>
              <a:rPr lang="fr-FR" sz="1600" dirty="0"/>
              <a:t>…</a:t>
            </a:r>
          </a:p>
          <a:p>
            <a:pPr marL="0" indent="0">
              <a:buNone/>
            </a:pPr>
            <a:endParaRPr lang="fr-FR" dirty="0"/>
          </a:p>
          <a:p>
            <a:pPr>
              <a:spcBef>
                <a:spcPts val="600"/>
              </a:spcBef>
              <a:buFont typeface="Wingdings" panose="05000000000000000000" pitchFamily="2" charset="2"/>
              <a:buChar char="ü"/>
            </a:pPr>
            <a:r>
              <a:rPr lang="fr-FR" sz="1600" b="1" dirty="0"/>
              <a:t>La méthodologie devra être détaillée dans le projet et comporter les éléments suivants : </a:t>
            </a:r>
            <a:endParaRPr lang="fr-FR" sz="1600" dirty="0"/>
          </a:p>
          <a:p>
            <a:pPr lvl="1"/>
            <a:r>
              <a:rPr lang="fr-FR" sz="1600" dirty="0"/>
              <a:t>Quelles sont les questions évaluatives ? </a:t>
            </a:r>
          </a:p>
          <a:p>
            <a:pPr lvl="1"/>
            <a:r>
              <a:rPr lang="fr-FR" sz="1600" dirty="0"/>
              <a:t>Quel est le design général de l’évaluation (évaluation avant/après, comparaison avec un groupe témoin, démarche qualitative ou quantitative…) ?</a:t>
            </a:r>
          </a:p>
          <a:p>
            <a:pPr lvl="1"/>
            <a:r>
              <a:rPr lang="fr-FR" sz="1600" dirty="0"/>
              <a:t>Quels sont les indicateurs retenus pour l’évaluation et quelles sont les modalités de recueil des données ?</a:t>
            </a:r>
          </a:p>
          <a:p>
            <a:pPr marL="0" indent="0">
              <a:buNone/>
            </a:pPr>
            <a:endParaRPr lang="fr-FR" dirty="0"/>
          </a:p>
        </p:txBody>
      </p:sp>
      <p:sp>
        <p:nvSpPr>
          <p:cNvPr id="6" name="Espace réservé du texte 1">
            <a:extLst>
              <a:ext uri="{FF2B5EF4-FFF2-40B4-BE49-F238E27FC236}">
                <a16:creationId xmlns:a16="http://schemas.microsoft.com/office/drawing/2014/main" id="{51B374F9-6997-4FA8-A726-9C2207271EF8}"/>
              </a:ext>
            </a:extLst>
          </p:cNvPr>
          <p:cNvSpPr>
            <a:spLocks noGrp="1"/>
          </p:cNvSpPr>
          <p:nvPr>
            <p:ph type="body" sz="quarter" idx="10"/>
            <p:custDataLst>
              <p:tags r:id="rId2"/>
            </p:custDataLst>
          </p:nvPr>
        </p:nvSpPr>
        <p:spPr>
          <a:xfrm>
            <a:off x="309119" y="136525"/>
            <a:ext cx="8377681" cy="481012"/>
          </a:xfrm>
        </p:spPr>
        <p:txBody>
          <a:bodyPr>
            <a:noAutofit/>
          </a:bodyPr>
          <a:lstStyle/>
          <a:p>
            <a:r>
              <a:rPr lang="fr-FR" dirty="0"/>
              <a:t>Les attendus de la CNSA : évaluer une démarche ou un dispositif innovant (3/3) </a:t>
            </a:r>
          </a:p>
        </p:txBody>
      </p:sp>
      <p:sp>
        <p:nvSpPr>
          <p:cNvPr id="2" name="Espace réservé du numéro de diapositive 1">
            <a:extLst>
              <a:ext uri="{FF2B5EF4-FFF2-40B4-BE49-F238E27FC236}">
                <a16:creationId xmlns:a16="http://schemas.microsoft.com/office/drawing/2014/main" id="{822D78AA-15A5-4360-ADDB-72F2200CDEBF}"/>
              </a:ext>
            </a:extLst>
          </p:cNvPr>
          <p:cNvSpPr>
            <a:spLocks noGrp="1"/>
          </p:cNvSpPr>
          <p:nvPr>
            <p:ph type="sldNum" sz="quarter" idx="14"/>
          </p:nvPr>
        </p:nvSpPr>
        <p:spPr/>
        <p:txBody>
          <a:bodyPr/>
          <a:lstStyle/>
          <a:p>
            <a:fld id="{9242190C-1718-4DF4-AE65-993259183895}" type="slidenum">
              <a:rPr lang="fr-FR" smtClean="0"/>
              <a:t>10</a:t>
            </a:fld>
            <a:endParaRPr lang="fr-FR"/>
          </a:p>
        </p:txBody>
      </p:sp>
    </p:spTree>
    <p:extLst>
      <p:ext uri="{BB962C8B-B14F-4D97-AF65-F5344CB8AC3E}">
        <p14:creationId xmlns:p14="http://schemas.microsoft.com/office/powerpoint/2010/main" val="23712937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custDataLst>
              <p:tags r:id="rId1"/>
            </p:custDataLst>
          </p:nvPr>
        </p:nvSpPr>
        <p:spPr>
          <a:xfrm>
            <a:off x="3168807" y="3220271"/>
            <a:ext cx="5834516" cy="1424650"/>
          </a:xfrm>
        </p:spPr>
        <p:txBody>
          <a:bodyPr>
            <a:normAutofit/>
          </a:bodyPr>
          <a:lstStyle/>
          <a:p>
            <a:pPr>
              <a:spcBef>
                <a:spcPts val="600"/>
              </a:spcBef>
              <a:spcAft>
                <a:spcPts val="1200"/>
              </a:spcAft>
            </a:pPr>
            <a:r>
              <a:rPr lang="fr-FR" sz="2400" dirty="0"/>
              <a:t>Les livrables associés au projet</a:t>
            </a:r>
          </a:p>
        </p:txBody>
      </p:sp>
    </p:spTree>
    <p:extLst>
      <p:ext uri="{BB962C8B-B14F-4D97-AF65-F5344CB8AC3E}">
        <p14:creationId xmlns:p14="http://schemas.microsoft.com/office/powerpoint/2010/main" val="26962614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E31E9787-EFC2-4538-AC61-127C9AFED65E}"/>
              </a:ext>
            </a:extLst>
          </p:cNvPr>
          <p:cNvSpPr>
            <a:spLocks noGrp="1"/>
          </p:cNvSpPr>
          <p:nvPr>
            <p:ph type="body" sz="quarter" idx="10"/>
            <p:custDataLst>
              <p:tags r:id="rId1"/>
            </p:custDataLst>
          </p:nvPr>
        </p:nvSpPr>
        <p:spPr/>
        <p:txBody>
          <a:bodyPr/>
          <a:lstStyle/>
          <a:p>
            <a:r>
              <a:rPr lang="fr-FR" dirty="0"/>
              <a:t>Les livrables :  </a:t>
            </a:r>
          </a:p>
        </p:txBody>
      </p:sp>
      <p:sp>
        <p:nvSpPr>
          <p:cNvPr id="4" name="Espace réservé du contenu 3">
            <a:extLst>
              <a:ext uri="{FF2B5EF4-FFF2-40B4-BE49-F238E27FC236}">
                <a16:creationId xmlns:a16="http://schemas.microsoft.com/office/drawing/2014/main" id="{7ABE5354-678F-40E3-9C82-E3B23A570558}"/>
              </a:ext>
            </a:extLst>
          </p:cNvPr>
          <p:cNvSpPr>
            <a:spLocks noGrp="1"/>
          </p:cNvSpPr>
          <p:nvPr>
            <p:ph idx="1"/>
            <p:custDataLst>
              <p:tags r:id="rId2"/>
            </p:custDataLst>
          </p:nvPr>
        </p:nvSpPr>
        <p:spPr>
          <a:xfrm>
            <a:off x="642936" y="1045979"/>
            <a:ext cx="8224338" cy="5675496"/>
          </a:xfrm>
        </p:spPr>
        <p:txBody>
          <a:bodyPr>
            <a:normAutofit fontScale="70000" lnSpcReduction="20000"/>
          </a:bodyPr>
          <a:lstStyle/>
          <a:p>
            <a:pPr>
              <a:buFont typeface="Wingdings" panose="05000000000000000000" pitchFamily="2" charset="2"/>
              <a:buChar char="ü"/>
            </a:pPr>
            <a:r>
              <a:rPr lang="fr-FR" sz="2000" b="1" dirty="0"/>
              <a:t>Obligatoire : un rapport intermédiaire synthétique à destination de la CNSA (diffusion restreinte) </a:t>
            </a:r>
            <a:r>
              <a:rPr lang="fr-FR" sz="2000" dirty="0"/>
              <a:t>comportant les éléments suivants : </a:t>
            </a:r>
          </a:p>
          <a:p>
            <a:pPr lvl="1"/>
            <a:r>
              <a:rPr lang="fr-FR" sz="2000" dirty="0"/>
              <a:t>Rappels des objectifs </a:t>
            </a:r>
          </a:p>
          <a:p>
            <a:pPr lvl="1"/>
            <a:r>
              <a:rPr lang="fr-FR" sz="2000" dirty="0"/>
              <a:t>Présentation de la méthode et du processus d’élaboration du dispositif</a:t>
            </a:r>
          </a:p>
          <a:p>
            <a:pPr lvl="1"/>
            <a:r>
              <a:rPr lang="fr-FR" sz="2000" dirty="0"/>
              <a:t>Etat d’avancement du projet : déploiement, calendrier mis à jour, protocole d’évaluation mis à jour, etc.</a:t>
            </a:r>
          </a:p>
          <a:p>
            <a:pPr lvl="1"/>
            <a:r>
              <a:rPr lang="fr-FR" sz="2000" dirty="0"/>
              <a:t>Premiers enseignements </a:t>
            </a:r>
          </a:p>
          <a:p>
            <a:pPr lvl="1"/>
            <a:endParaRPr lang="fr-FR" sz="2000" dirty="0"/>
          </a:p>
          <a:p>
            <a:pPr>
              <a:spcBef>
                <a:spcPts val="1200"/>
              </a:spcBef>
              <a:buFont typeface="Wingdings" panose="05000000000000000000" pitchFamily="2" charset="2"/>
              <a:buChar char="ü"/>
            </a:pPr>
            <a:r>
              <a:rPr lang="fr-FR" sz="2000" b="1" dirty="0"/>
              <a:t>Obligatoire : un rapport final qui sera rendu public</a:t>
            </a:r>
            <a:r>
              <a:rPr lang="fr-FR" sz="2000" dirty="0"/>
              <a:t>,</a:t>
            </a:r>
            <a:r>
              <a:rPr lang="fr-FR" sz="2000" b="1" dirty="0"/>
              <a:t> </a:t>
            </a:r>
            <a:r>
              <a:rPr lang="fr-FR" sz="2000" dirty="0"/>
              <a:t>comportant les éléments suivants : </a:t>
            </a:r>
          </a:p>
          <a:p>
            <a:pPr lvl="1"/>
            <a:r>
              <a:rPr lang="fr-FR" sz="2000" dirty="0"/>
              <a:t>Description du modèle logique, des intentions et des finalités de l’action innovante</a:t>
            </a:r>
          </a:p>
          <a:p>
            <a:pPr lvl="1"/>
            <a:r>
              <a:rPr lang="fr-FR" sz="2000" dirty="0"/>
              <a:t>Présentation détaillé du dispositif dans sa forme définitive, son fonctionnement et son déploiement effectif (modélisation)</a:t>
            </a:r>
          </a:p>
          <a:p>
            <a:pPr lvl="1"/>
            <a:r>
              <a:rPr lang="fr-FR" sz="2000" dirty="0"/>
              <a:t>Résultats de l’évaluation dans ses différentes dimensions </a:t>
            </a:r>
          </a:p>
          <a:p>
            <a:pPr lvl="1"/>
            <a:r>
              <a:rPr lang="fr-FR" sz="2000" dirty="0"/>
              <a:t>Retour d’expérience : comparaison entre le projet déposé et celui réalisé (niveau d’atteinte des objectifs), analyse du projet et du déploiement de la solution (forces et faiblesses, opportunités et difficultés rencontrées…)</a:t>
            </a:r>
          </a:p>
          <a:p>
            <a:pPr lvl="1"/>
            <a:r>
              <a:rPr lang="fr-FR" sz="2000" dirty="0"/>
              <a:t>Kit de transférabilité </a:t>
            </a:r>
          </a:p>
          <a:p>
            <a:pPr lvl="1"/>
            <a:r>
              <a:rPr lang="fr-FR" sz="2000" dirty="0"/>
              <a:t>…</a:t>
            </a:r>
          </a:p>
          <a:p>
            <a:pPr lvl="0">
              <a:spcBef>
                <a:spcPts val="600"/>
              </a:spcBef>
              <a:buFont typeface="Wingdings" panose="05000000000000000000" pitchFamily="2" charset="2"/>
              <a:buChar char="ü"/>
            </a:pPr>
            <a:r>
              <a:rPr lang="fr-FR" sz="2000" b="1" dirty="0">
                <a:solidFill>
                  <a:prstClr val="black"/>
                </a:solidFill>
              </a:rPr>
              <a:t>Obligatoire : la participation et la préparation des supports au titre des évènements </a:t>
            </a:r>
            <a:r>
              <a:rPr lang="fr-FR" sz="2000" dirty="0">
                <a:solidFill>
                  <a:prstClr val="black"/>
                </a:solidFill>
              </a:rPr>
              <a:t>de présentation et de restitution des projets </a:t>
            </a:r>
            <a:r>
              <a:rPr lang="fr-FR" sz="2000" b="1" dirty="0">
                <a:solidFill>
                  <a:prstClr val="black"/>
                </a:solidFill>
              </a:rPr>
              <a:t>organisés par la CNSA (</a:t>
            </a:r>
            <a:r>
              <a:rPr lang="fr-FR" sz="2000" dirty="0">
                <a:solidFill>
                  <a:prstClr val="black"/>
                </a:solidFill>
              </a:rPr>
              <a:t>lancement des projets, capitalisation des enseignements, diffusion des résultats)</a:t>
            </a:r>
          </a:p>
          <a:p>
            <a:pPr lvl="1"/>
            <a:endParaRPr lang="fr-FR" sz="2000" dirty="0"/>
          </a:p>
          <a:p>
            <a:pPr lvl="0">
              <a:spcBef>
                <a:spcPts val="1200"/>
              </a:spcBef>
              <a:buFont typeface="Wingdings" panose="05000000000000000000" pitchFamily="2" charset="2"/>
              <a:buChar char="ü"/>
            </a:pPr>
            <a:r>
              <a:rPr lang="fr-FR" sz="2000" b="1" dirty="0">
                <a:solidFill>
                  <a:prstClr val="black"/>
                </a:solidFill>
              </a:rPr>
              <a:t>Optionnel : </a:t>
            </a:r>
            <a:r>
              <a:rPr lang="fr-FR" sz="2000" dirty="0">
                <a:solidFill>
                  <a:prstClr val="black"/>
                </a:solidFill>
              </a:rPr>
              <a:t>d’autres supports de diffusion et actions de valorisation peuvent être proposés, justifiés et intégrés au budget de l’action (évènement, infographie, documentation en FALC, vidéo, bande dessinée, podcast, etc.) </a:t>
            </a:r>
          </a:p>
          <a:p>
            <a:pPr lvl="1"/>
            <a:endParaRPr lang="fr-FR" sz="1600" dirty="0"/>
          </a:p>
        </p:txBody>
      </p:sp>
      <p:sp>
        <p:nvSpPr>
          <p:cNvPr id="3" name="Espace réservé du numéro de diapositive 2">
            <a:extLst>
              <a:ext uri="{FF2B5EF4-FFF2-40B4-BE49-F238E27FC236}">
                <a16:creationId xmlns:a16="http://schemas.microsoft.com/office/drawing/2014/main" id="{A689F29F-7BA2-4EC0-8434-D111B1C298C2}"/>
              </a:ext>
            </a:extLst>
          </p:cNvPr>
          <p:cNvSpPr>
            <a:spLocks noGrp="1"/>
          </p:cNvSpPr>
          <p:nvPr>
            <p:ph type="sldNum" sz="quarter" idx="14"/>
          </p:nvPr>
        </p:nvSpPr>
        <p:spPr/>
        <p:txBody>
          <a:bodyPr/>
          <a:lstStyle/>
          <a:p>
            <a:fld id="{9242190C-1718-4DF4-AE65-993259183895}" type="slidenum">
              <a:rPr lang="fr-FR" smtClean="0"/>
              <a:t>12</a:t>
            </a:fld>
            <a:endParaRPr lang="fr-FR"/>
          </a:p>
        </p:txBody>
      </p:sp>
    </p:spTree>
    <p:extLst>
      <p:ext uri="{BB962C8B-B14F-4D97-AF65-F5344CB8AC3E}">
        <p14:creationId xmlns:p14="http://schemas.microsoft.com/office/powerpoint/2010/main" val="1335312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custDataLst>
              <p:tags r:id="rId1"/>
            </p:custDataLst>
          </p:nvPr>
        </p:nvSpPr>
        <p:spPr/>
        <p:txBody>
          <a:bodyPr>
            <a:normAutofit/>
          </a:bodyPr>
          <a:lstStyle/>
          <a:p>
            <a:r>
              <a:rPr lang="fr-FR" dirty="0"/>
              <a:t>Diffusion et accessibilité des résultats  </a:t>
            </a:r>
          </a:p>
        </p:txBody>
      </p:sp>
      <p:sp>
        <p:nvSpPr>
          <p:cNvPr id="8" name="Espace réservé du contenu 7"/>
          <p:cNvSpPr>
            <a:spLocks noGrp="1"/>
          </p:cNvSpPr>
          <p:nvPr>
            <p:ph idx="1"/>
            <p:custDataLst>
              <p:tags r:id="rId2"/>
            </p:custDataLst>
          </p:nvPr>
        </p:nvSpPr>
        <p:spPr>
          <a:xfrm>
            <a:off x="334584" y="1000469"/>
            <a:ext cx="6406458" cy="4814530"/>
          </a:xfrm>
        </p:spPr>
        <p:txBody>
          <a:bodyPr>
            <a:normAutofit/>
          </a:bodyPr>
          <a:lstStyle/>
          <a:p>
            <a:pPr marL="285750" lvl="1">
              <a:buFont typeface="Wingdings" panose="05000000000000000000" pitchFamily="2" charset="2"/>
              <a:buChar char="ü"/>
            </a:pPr>
            <a:r>
              <a:rPr lang="fr-FR" sz="1600" b="1" dirty="0"/>
              <a:t>La CNSA encourage les démarches open source et open data.</a:t>
            </a:r>
          </a:p>
          <a:p>
            <a:pPr marL="0" lvl="1" indent="0">
              <a:buNone/>
            </a:pPr>
            <a:endParaRPr lang="fr-FR" sz="1600" b="1" dirty="0"/>
          </a:p>
          <a:p>
            <a:pPr>
              <a:spcBef>
                <a:spcPts val="600"/>
              </a:spcBef>
              <a:buFont typeface="Wingdings" panose="05000000000000000000" pitchFamily="2" charset="2"/>
              <a:buChar char="ü"/>
            </a:pPr>
            <a:r>
              <a:rPr lang="fr-FR" sz="1600" b="1" dirty="0"/>
              <a:t>Les résultats de vos projets ont vocation à être largement diffusés : </a:t>
            </a:r>
          </a:p>
          <a:p>
            <a:pPr lvl="1">
              <a:buFont typeface="Arial" panose="020B0604020202020204" pitchFamily="34" charset="0"/>
              <a:buChar char="–"/>
            </a:pPr>
            <a:r>
              <a:rPr lang="fr-FR" sz="1600" dirty="0"/>
              <a:t>Les résultats et les livrables finaux des actions innovantes sont destinés à bénéficier au plus grand nombre, et le cas échéant, à faciliter l’essaimage de la démarche ou du dispositif expérimenté. </a:t>
            </a:r>
          </a:p>
          <a:p>
            <a:pPr marL="457200" lvl="1" indent="0">
              <a:buNone/>
            </a:pPr>
            <a:endParaRPr lang="fr-FR" dirty="0"/>
          </a:p>
          <a:p>
            <a:pPr>
              <a:spcBef>
                <a:spcPts val="600"/>
              </a:spcBef>
              <a:buFont typeface="Wingdings" panose="05000000000000000000" pitchFamily="2" charset="2"/>
              <a:buChar char="ü"/>
            </a:pPr>
            <a:r>
              <a:rPr lang="fr-FR" sz="1600" b="1" dirty="0"/>
              <a:t>Les livrables sont accessibles à tous : </a:t>
            </a:r>
          </a:p>
          <a:p>
            <a:pPr lvl="1">
              <a:buFont typeface="Arial" panose="020B0604020202020204" pitchFamily="34" charset="0"/>
              <a:buChar char="–"/>
            </a:pPr>
            <a:r>
              <a:rPr lang="fr-FR" sz="1600" dirty="0"/>
              <a:t>Des résultats et des livrables finaux en accès libre</a:t>
            </a:r>
          </a:p>
          <a:p>
            <a:pPr lvl="1">
              <a:buFont typeface="Arial" panose="020B0604020202020204" pitchFamily="34" charset="0"/>
              <a:buChar char="–"/>
            </a:pPr>
            <a:r>
              <a:rPr lang="fr-FR" sz="1600" dirty="0">
                <a:solidFill>
                  <a:prstClr val="black"/>
                </a:solidFill>
              </a:rPr>
              <a:t>La CNSA est libre de diffuser sur ses sites internet et sites partenaires les résultats et les livrables finaux*</a:t>
            </a:r>
            <a:endParaRPr lang="fr-FR" sz="1600" dirty="0"/>
          </a:p>
          <a:p>
            <a:pPr lvl="1">
              <a:buFont typeface="Arial" panose="020B0604020202020204" pitchFamily="34" charset="0"/>
              <a:buChar char="–"/>
            </a:pPr>
            <a:r>
              <a:rPr lang="fr-FR" sz="1600" dirty="0"/>
              <a:t>Les rapports respectent les règles d’accessibilité**  </a:t>
            </a:r>
          </a:p>
          <a:p>
            <a:pPr lvl="1">
              <a:buFont typeface="Arial" panose="020B0604020202020204" pitchFamily="34" charset="0"/>
              <a:buChar char="–"/>
            </a:pPr>
            <a:r>
              <a:rPr lang="fr-FR" sz="1600" dirty="0"/>
              <a:t>Les supports vidéo sont sous-titrés</a:t>
            </a:r>
          </a:p>
          <a:p>
            <a:pPr lvl="1">
              <a:buFont typeface="Arial" panose="020B0604020202020204" pitchFamily="34" charset="0"/>
              <a:buChar char="–"/>
            </a:pPr>
            <a:r>
              <a:rPr lang="fr-FR" sz="1600" dirty="0"/>
              <a:t>Etc.</a:t>
            </a:r>
          </a:p>
          <a:p>
            <a:pPr marL="457200" lvl="1" indent="0">
              <a:buNone/>
            </a:pPr>
            <a:endParaRPr lang="fr-FR" dirty="0"/>
          </a:p>
          <a:p>
            <a:pPr marL="457200" lvl="1" indent="0">
              <a:buNone/>
            </a:pPr>
            <a:endParaRPr lang="fr-FR" dirty="0"/>
          </a:p>
        </p:txBody>
      </p:sp>
      <p:sp>
        <p:nvSpPr>
          <p:cNvPr id="4" name="ZoneTexte 3"/>
          <p:cNvSpPr txBox="1"/>
          <p:nvPr>
            <p:custDataLst>
              <p:tags r:id="rId3"/>
            </p:custDataLst>
          </p:nvPr>
        </p:nvSpPr>
        <p:spPr>
          <a:xfrm>
            <a:off x="184170" y="5711864"/>
            <a:ext cx="8502629" cy="1031051"/>
          </a:xfrm>
          <a:prstGeom prst="rect">
            <a:avLst/>
          </a:prstGeom>
          <a:noFill/>
        </p:spPr>
        <p:txBody>
          <a:bodyPr wrap="square" rtlCol="0">
            <a:spAutoFit/>
          </a:bodyPr>
          <a:lstStyle/>
          <a:p>
            <a:pPr marL="0" lvl="1">
              <a:spcAft>
                <a:spcPts val="600"/>
              </a:spcAft>
              <a:defRPr/>
            </a:pPr>
            <a:r>
              <a:rPr kumimoji="0" lang="fr-FR" sz="1400" b="0" i="0" u="none" strike="noStrike" kern="1200" cap="none" spc="0" normalizeH="0" baseline="0" noProof="0" dirty="0">
                <a:ln>
                  <a:noFill/>
                </a:ln>
                <a:solidFill>
                  <a:prstClr val="black"/>
                </a:solidFill>
                <a:effectLst/>
                <a:uLnTx/>
                <a:uFillTx/>
                <a:latin typeface="Calibri"/>
                <a:ea typeface="+mn-ea"/>
                <a:cs typeface="+mn-cs"/>
              </a:rPr>
              <a:t>* Site institutionnel de la CNSA </a:t>
            </a:r>
            <a:r>
              <a:rPr lang="fr-FR" sz="1400" dirty="0">
                <a:hlinkClick r:id="rId6"/>
              </a:rPr>
              <a:t>https://www.cnsa.fr/</a:t>
            </a:r>
            <a:r>
              <a:rPr lang="fr-FR" sz="1400" dirty="0"/>
              <a:t> ; Portail national d'information pour les personnes âgées et leurs proches </a:t>
            </a:r>
            <a:r>
              <a:rPr lang="fr-FR" sz="1400" dirty="0">
                <a:hlinkClick r:id="rId7"/>
              </a:rPr>
              <a:t>https://www.pour-les-personnes-agees.gouv.fr/</a:t>
            </a:r>
            <a:r>
              <a:rPr lang="fr-FR" sz="1400" dirty="0"/>
              <a:t> ; Mon Parcours Handicap  </a:t>
            </a:r>
            <a:r>
              <a:rPr lang="fr-FR" sz="1400" dirty="0">
                <a:hlinkClick r:id="rId8"/>
              </a:rPr>
              <a:t>https://www.monparcourshandicap.gouv.fr/</a:t>
            </a:r>
            <a:r>
              <a:rPr lang="fr-FR" sz="1400" dirty="0"/>
              <a:t> ; Ma Boussole </a:t>
            </a:r>
            <a:r>
              <a:rPr lang="fr-FR" sz="1400" dirty="0">
                <a:hlinkClick r:id="rId9"/>
              </a:rPr>
              <a:t>https://maboussoleaidants.fr/</a:t>
            </a:r>
            <a:r>
              <a:rPr lang="fr-FR" sz="1400" dirty="0"/>
              <a:t> </a:t>
            </a:r>
            <a:endParaRPr kumimoji="0" lang="fr-FR" sz="1400" b="0" i="0" u="none" strike="noStrike" kern="1200" cap="none" spc="0" normalizeH="0" baseline="0" noProof="0" dirty="0">
              <a:ln>
                <a:noFill/>
              </a:ln>
              <a:solidFill>
                <a:prstClr val="black"/>
              </a:solidFill>
              <a:effectLst/>
              <a:uLnTx/>
              <a:uFillTx/>
              <a:latin typeface="Calibri"/>
              <a:ea typeface="+mn-ea"/>
              <a:cs typeface="+mn-cs"/>
            </a:endParaRPr>
          </a:p>
          <a:p>
            <a:pPr marL="0" marR="0" lvl="1" indent="0" algn="l" defTabSz="4572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black"/>
                </a:solidFill>
                <a:effectLst/>
                <a:uLnTx/>
                <a:uFillTx/>
                <a:latin typeface="Calibri"/>
                <a:ea typeface="+mn-ea"/>
                <a:cs typeface="+mn-cs"/>
              </a:rPr>
              <a:t>**Conformes au Référentiel général d’accessibilité pour les administrations (RGAA)</a:t>
            </a:r>
          </a:p>
        </p:txBody>
      </p:sp>
      <p:pic>
        <p:nvPicPr>
          <p:cNvPr id="1026" name="Picture 2" descr="illustration : nuage de points diffusion droits communs gratuité libre open source data accessible"/>
          <p:cNvPicPr>
            <a:picLocks noChangeAspect="1" noChangeArrowheads="1"/>
          </p:cNvPicPr>
          <p:nvPr>
            <p:custDataLst>
              <p:tags r:id="rId4"/>
            </p:custDataLst>
          </p:nvPr>
        </p:nvPicPr>
        <p:blipFill>
          <a:blip r:embed="rId10">
            <a:extLst>
              <a:ext uri="{28A0092B-C50C-407E-A947-70E740481C1C}">
                <a14:useLocalDpi xmlns:a14="http://schemas.microsoft.com/office/drawing/2010/main" val="0"/>
              </a:ext>
            </a:extLst>
          </a:blip>
          <a:srcRect/>
          <a:stretch>
            <a:fillRect/>
          </a:stretch>
        </p:blipFill>
        <p:spPr bwMode="auto">
          <a:xfrm>
            <a:off x="6661187" y="2257838"/>
            <a:ext cx="2392966" cy="23704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Espace réservé du numéro de diapositive 2">
            <a:extLst>
              <a:ext uri="{FF2B5EF4-FFF2-40B4-BE49-F238E27FC236}">
                <a16:creationId xmlns:a16="http://schemas.microsoft.com/office/drawing/2014/main" id="{337BF4AA-46AC-47C2-9C0B-6D0A03DBDD8E}"/>
              </a:ext>
            </a:extLst>
          </p:cNvPr>
          <p:cNvSpPr>
            <a:spLocks noGrp="1"/>
          </p:cNvSpPr>
          <p:nvPr>
            <p:ph type="sldNum" sz="quarter" idx="14"/>
          </p:nvPr>
        </p:nvSpPr>
        <p:spPr/>
        <p:txBody>
          <a:bodyPr/>
          <a:lstStyle/>
          <a:p>
            <a:fld id="{9242190C-1718-4DF4-AE65-993259183895}" type="slidenum">
              <a:rPr lang="fr-FR" smtClean="0"/>
              <a:t>13</a:t>
            </a:fld>
            <a:endParaRPr lang="fr-FR" dirty="0"/>
          </a:p>
        </p:txBody>
      </p:sp>
    </p:spTree>
    <p:extLst>
      <p:ext uri="{BB962C8B-B14F-4D97-AF65-F5344CB8AC3E}">
        <p14:creationId xmlns:p14="http://schemas.microsoft.com/office/powerpoint/2010/main" val="10977039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custDataLst>
              <p:tags r:id="rId1"/>
            </p:custDataLst>
          </p:nvPr>
        </p:nvSpPr>
        <p:spPr>
          <a:xfrm>
            <a:off x="3168807" y="3181194"/>
            <a:ext cx="5311930" cy="1424650"/>
          </a:xfrm>
        </p:spPr>
        <p:txBody>
          <a:bodyPr>
            <a:normAutofit/>
          </a:bodyPr>
          <a:lstStyle/>
          <a:p>
            <a:pPr>
              <a:spcBef>
                <a:spcPts val="600"/>
              </a:spcBef>
              <a:spcAft>
                <a:spcPts val="1200"/>
              </a:spcAft>
            </a:pPr>
            <a:r>
              <a:rPr lang="fr-FR" sz="2400" dirty="0"/>
              <a:t>Les critères d’éligibilité </a:t>
            </a:r>
          </a:p>
        </p:txBody>
      </p:sp>
    </p:spTree>
    <p:extLst>
      <p:ext uri="{BB962C8B-B14F-4D97-AF65-F5344CB8AC3E}">
        <p14:creationId xmlns:p14="http://schemas.microsoft.com/office/powerpoint/2010/main" val="15377139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custDataLst>
              <p:tags r:id="rId1"/>
            </p:custDataLst>
          </p:nvPr>
        </p:nvSpPr>
        <p:spPr>
          <a:xfrm>
            <a:off x="580182" y="389873"/>
            <a:ext cx="6331606" cy="481012"/>
          </a:xfrm>
        </p:spPr>
        <p:txBody>
          <a:bodyPr>
            <a:normAutofit/>
          </a:bodyPr>
          <a:lstStyle/>
          <a:p>
            <a:r>
              <a:rPr lang="fr-FR" dirty="0"/>
              <a:t>Vous êtes un porteur éligible si vous êtes :</a:t>
            </a:r>
          </a:p>
        </p:txBody>
      </p:sp>
      <p:sp>
        <p:nvSpPr>
          <p:cNvPr id="83" name="ZoneTexte 82"/>
          <p:cNvSpPr txBox="1"/>
          <p:nvPr>
            <p:custDataLst>
              <p:tags r:id="rId2"/>
            </p:custDataLst>
          </p:nvPr>
        </p:nvSpPr>
        <p:spPr>
          <a:xfrm>
            <a:off x="271792" y="1482207"/>
            <a:ext cx="1741397" cy="1200329"/>
          </a:xfrm>
          <a:prstGeom prst="rect">
            <a:avLst/>
          </a:prstGeom>
          <a:noFill/>
        </p:spPr>
        <p:txBody>
          <a:bodyPr wrap="square" rtlCol="0">
            <a:spAutoFit/>
          </a:bodyPr>
          <a:lstStyle/>
          <a:p>
            <a:pPr algn="ctr"/>
            <a:r>
              <a:rPr lang="fr-FR" sz="2400" b="1" dirty="0"/>
              <a:t>Une personne morale…</a:t>
            </a:r>
          </a:p>
        </p:txBody>
      </p:sp>
      <p:sp>
        <p:nvSpPr>
          <p:cNvPr id="8" name="ZoneTexte 7"/>
          <p:cNvSpPr txBox="1"/>
          <p:nvPr>
            <p:custDataLst>
              <p:tags r:id="rId3"/>
            </p:custDataLst>
          </p:nvPr>
        </p:nvSpPr>
        <p:spPr>
          <a:xfrm>
            <a:off x="5017588" y="1129145"/>
            <a:ext cx="3788400" cy="1323439"/>
          </a:xfrm>
          <a:prstGeom prst="rect">
            <a:avLst/>
          </a:prstGeom>
          <a:noFill/>
        </p:spPr>
        <p:txBody>
          <a:bodyPr wrap="square" rtlCol="0">
            <a:spAutoFit/>
          </a:bodyPr>
          <a:lstStyle/>
          <a:p>
            <a:r>
              <a:rPr lang="fr-FR" sz="2400" b="1" dirty="0"/>
              <a:t>…publique</a:t>
            </a:r>
          </a:p>
          <a:p>
            <a:pPr marL="742950" lvl="1" indent="-285750">
              <a:buFont typeface="Arial" panose="020B0604020202020204" pitchFamily="34" charset="0"/>
              <a:buChar char="•"/>
            </a:pPr>
            <a:r>
              <a:rPr lang="fr-FR" sz="1400" dirty="0"/>
              <a:t>Établissement public</a:t>
            </a:r>
          </a:p>
          <a:p>
            <a:pPr marL="742950" lvl="1" indent="-285750">
              <a:buFont typeface="Arial" panose="020B0604020202020204" pitchFamily="34" charset="0"/>
              <a:buChar char="•"/>
            </a:pPr>
            <a:r>
              <a:rPr lang="fr-FR" sz="1400" dirty="0"/>
              <a:t>Conseil départemental</a:t>
            </a:r>
          </a:p>
          <a:p>
            <a:pPr marL="742950" lvl="1" indent="-285750">
              <a:buFont typeface="Arial" panose="020B0604020202020204" pitchFamily="34" charset="0"/>
              <a:buChar char="•"/>
            </a:pPr>
            <a:r>
              <a:rPr lang="fr-FR" sz="1400" dirty="0"/>
              <a:t>CCAS</a:t>
            </a:r>
          </a:p>
          <a:p>
            <a:pPr marL="742950" lvl="1" indent="-285750">
              <a:buFont typeface="Arial" panose="020B0604020202020204" pitchFamily="34" charset="0"/>
              <a:buChar char="•"/>
            </a:pPr>
            <a:r>
              <a:rPr lang="fr-FR" sz="1400" dirty="0"/>
              <a:t>… </a:t>
            </a:r>
          </a:p>
        </p:txBody>
      </p:sp>
      <p:sp>
        <p:nvSpPr>
          <p:cNvPr id="81" name="ZoneTexte 80"/>
          <p:cNvSpPr txBox="1"/>
          <p:nvPr>
            <p:custDataLst>
              <p:tags r:id="rId4"/>
            </p:custDataLst>
          </p:nvPr>
        </p:nvSpPr>
        <p:spPr>
          <a:xfrm>
            <a:off x="4926754" y="2648812"/>
            <a:ext cx="3788401" cy="1538883"/>
          </a:xfrm>
          <a:prstGeom prst="rect">
            <a:avLst/>
          </a:prstGeom>
          <a:noFill/>
        </p:spPr>
        <p:txBody>
          <a:bodyPr wrap="square" rtlCol="0">
            <a:spAutoFit/>
          </a:bodyPr>
          <a:lstStyle/>
          <a:p>
            <a:r>
              <a:rPr lang="fr-FR" sz="2400" b="1" dirty="0"/>
              <a:t>…privée à but non lucratif</a:t>
            </a:r>
          </a:p>
          <a:p>
            <a:pPr marL="742950" lvl="1" indent="-285750">
              <a:buFont typeface="Arial" panose="020B0604020202020204" pitchFamily="34" charset="0"/>
              <a:buChar char="•"/>
            </a:pPr>
            <a:r>
              <a:rPr lang="fr-FR" sz="1400" dirty="0"/>
              <a:t>Association  </a:t>
            </a:r>
          </a:p>
          <a:p>
            <a:pPr marL="742950" lvl="1" indent="-285750">
              <a:buFont typeface="Arial" panose="020B0604020202020204" pitchFamily="34" charset="0"/>
              <a:buChar char="•"/>
            </a:pPr>
            <a:r>
              <a:rPr lang="fr-FR" sz="1400" dirty="0"/>
              <a:t>Fédération</a:t>
            </a:r>
          </a:p>
          <a:p>
            <a:pPr marL="742950" lvl="1" indent="-285750">
              <a:buFont typeface="Arial" panose="020B0604020202020204" pitchFamily="34" charset="0"/>
              <a:buChar char="•"/>
            </a:pPr>
            <a:r>
              <a:rPr lang="fr-FR" sz="1400" dirty="0"/>
              <a:t>Gestionnaire d’établissements associatif</a:t>
            </a:r>
          </a:p>
          <a:p>
            <a:pPr marL="742950" lvl="1" indent="-285750">
              <a:buFont typeface="Arial" panose="020B0604020202020204" pitchFamily="34" charset="0"/>
              <a:buChar char="•"/>
            </a:pPr>
            <a:r>
              <a:rPr lang="fr-FR" sz="1400" dirty="0"/>
              <a:t>… </a:t>
            </a:r>
          </a:p>
        </p:txBody>
      </p:sp>
      <p:sp>
        <p:nvSpPr>
          <p:cNvPr id="82" name="ZoneTexte 81"/>
          <p:cNvSpPr txBox="1"/>
          <p:nvPr>
            <p:custDataLst>
              <p:tags r:id="rId5"/>
            </p:custDataLst>
          </p:nvPr>
        </p:nvSpPr>
        <p:spPr>
          <a:xfrm>
            <a:off x="4905448" y="4230511"/>
            <a:ext cx="3671860" cy="1323439"/>
          </a:xfrm>
          <a:prstGeom prst="rect">
            <a:avLst/>
          </a:prstGeom>
          <a:noFill/>
        </p:spPr>
        <p:txBody>
          <a:bodyPr wrap="square" rtlCol="0">
            <a:spAutoFit/>
          </a:bodyPr>
          <a:lstStyle/>
          <a:p>
            <a:r>
              <a:rPr lang="fr-FR" sz="2400" b="1" dirty="0"/>
              <a:t>…privée à but  lucratif</a:t>
            </a:r>
          </a:p>
          <a:p>
            <a:pPr marL="742950" lvl="1" indent="-285750">
              <a:buFont typeface="Arial" panose="020B0604020202020204" pitchFamily="34" charset="0"/>
              <a:buChar char="•"/>
            </a:pPr>
            <a:r>
              <a:rPr lang="fr-FR" sz="1400" dirty="0"/>
              <a:t>Gestionnaire d’établissements privé</a:t>
            </a:r>
          </a:p>
          <a:p>
            <a:pPr marL="742950" lvl="1" indent="-285750">
              <a:buFont typeface="Arial" panose="020B0604020202020204" pitchFamily="34" charset="0"/>
              <a:buChar char="•"/>
            </a:pPr>
            <a:r>
              <a:rPr lang="fr-FR" sz="1400" dirty="0"/>
              <a:t>Entreprise privée acteur du champ médico-social</a:t>
            </a:r>
          </a:p>
          <a:p>
            <a:pPr marL="742950" lvl="1" indent="-285750">
              <a:buFont typeface="Arial" panose="020B0604020202020204" pitchFamily="34" charset="0"/>
              <a:buChar char="•"/>
            </a:pPr>
            <a:r>
              <a:rPr lang="fr-FR" sz="1400" dirty="0"/>
              <a:t>…</a:t>
            </a:r>
          </a:p>
        </p:txBody>
      </p:sp>
      <p:pic>
        <p:nvPicPr>
          <p:cNvPr id="1026" name="Picture 2">
            <a:extLst>
              <a:ext uri="{C183D7F6-B498-43B3-948B-1728B52AA6E4}">
                <adec:decorative xmlns:adec="http://schemas.microsoft.com/office/drawing/2017/decorative" val="1"/>
              </a:ext>
            </a:extLst>
          </p:cNvPr>
          <p:cNvPicPr>
            <a:picLocks noChangeAspect="1" noChangeArrowheads="1"/>
          </p:cNvPicPr>
          <p:nvPr>
            <p:custDataLst>
              <p:tags r:id="rId6"/>
            </p:custDataLst>
          </p:nvPr>
        </p:nvPicPr>
        <p:blipFill>
          <a:blip r:embed="rId12">
            <a:extLst>
              <a:ext uri="{28A0092B-C50C-407E-A947-70E740481C1C}">
                <a14:useLocalDpi xmlns:a14="http://schemas.microsoft.com/office/drawing/2010/main" val="0"/>
              </a:ext>
            </a:extLst>
          </a:blip>
          <a:srcRect/>
          <a:stretch>
            <a:fillRect/>
          </a:stretch>
        </p:blipFill>
        <p:spPr bwMode="auto">
          <a:xfrm>
            <a:off x="648169" y="2769326"/>
            <a:ext cx="988642" cy="2401817"/>
          </a:xfrm>
          <a:prstGeom prst="rect">
            <a:avLst/>
          </a:prstGeom>
          <a:solidFill>
            <a:srgbClr val="62954A"/>
          </a:solidFill>
          <a:ln>
            <a:noFill/>
          </a:ln>
          <a:extLst/>
        </p:spPr>
      </p:pic>
      <p:grpSp>
        <p:nvGrpSpPr>
          <p:cNvPr id="36" name="Groupe 35">
            <a:extLst>
              <a:ext uri="{C183D7F6-B498-43B3-948B-1728B52AA6E4}">
                <adec:decorative xmlns:adec="http://schemas.microsoft.com/office/drawing/2017/decorative" val="1"/>
              </a:ext>
            </a:extLst>
          </p:cNvPr>
          <p:cNvGrpSpPr/>
          <p:nvPr>
            <p:custDataLst>
              <p:tags r:id="rId7"/>
            </p:custDataLst>
          </p:nvPr>
        </p:nvGrpSpPr>
        <p:grpSpPr>
          <a:xfrm>
            <a:off x="3358287" y="1208696"/>
            <a:ext cx="1049750" cy="964710"/>
            <a:chOff x="1307502" y="2420888"/>
            <a:chExt cx="3192490" cy="2952328"/>
          </a:xfrm>
          <a:solidFill>
            <a:srgbClr val="62954A"/>
          </a:solidFill>
        </p:grpSpPr>
        <p:sp>
          <p:nvSpPr>
            <p:cNvPr id="37" name="Triangle isocèle 36"/>
            <p:cNvSpPr/>
            <p:nvPr/>
          </p:nvSpPr>
          <p:spPr>
            <a:xfrm>
              <a:off x="1331640" y="2420888"/>
              <a:ext cx="3168352" cy="1008112"/>
            </a:xfrm>
            <a:prstGeom prst="triangle">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Rectangle 37"/>
            <p:cNvSpPr/>
            <p:nvPr/>
          </p:nvSpPr>
          <p:spPr>
            <a:xfrm>
              <a:off x="1307502" y="3501008"/>
              <a:ext cx="3192490" cy="144016"/>
            </a:xfrm>
            <a:prstGeom prst="rect">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Rectangle 38"/>
            <p:cNvSpPr/>
            <p:nvPr/>
          </p:nvSpPr>
          <p:spPr>
            <a:xfrm>
              <a:off x="1331640" y="3717032"/>
              <a:ext cx="288032" cy="1656184"/>
            </a:xfrm>
            <a:prstGeom prst="rect">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 name="Rectangle 39"/>
            <p:cNvSpPr/>
            <p:nvPr/>
          </p:nvSpPr>
          <p:spPr>
            <a:xfrm>
              <a:off x="2051720" y="3717032"/>
              <a:ext cx="288032" cy="1656184"/>
            </a:xfrm>
            <a:prstGeom prst="rect">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Rectangle 40"/>
            <p:cNvSpPr/>
            <p:nvPr/>
          </p:nvSpPr>
          <p:spPr>
            <a:xfrm>
              <a:off x="2771800" y="3717032"/>
              <a:ext cx="288032" cy="1656184"/>
            </a:xfrm>
            <a:prstGeom prst="rect">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Rectangle 41"/>
            <p:cNvSpPr/>
            <p:nvPr/>
          </p:nvSpPr>
          <p:spPr>
            <a:xfrm>
              <a:off x="3491880" y="3717032"/>
              <a:ext cx="288032" cy="1656184"/>
            </a:xfrm>
            <a:prstGeom prst="rect">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Rectangle 42"/>
            <p:cNvSpPr/>
            <p:nvPr/>
          </p:nvSpPr>
          <p:spPr>
            <a:xfrm>
              <a:off x="4211960" y="3717032"/>
              <a:ext cx="288032" cy="1656184"/>
            </a:xfrm>
            <a:prstGeom prst="rect">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47" name="Groupe 46"/>
          <p:cNvGrpSpPr/>
          <p:nvPr>
            <p:custDataLst>
              <p:tags r:id="rId8"/>
            </p:custDataLst>
          </p:nvPr>
        </p:nvGrpSpPr>
        <p:grpSpPr>
          <a:xfrm>
            <a:off x="3306214" y="4121819"/>
            <a:ext cx="1256541" cy="1115507"/>
            <a:chOff x="5652120" y="2999265"/>
            <a:chExt cx="2376264" cy="2373951"/>
          </a:xfrm>
          <a:solidFill>
            <a:srgbClr val="5AAB45"/>
          </a:solidFill>
        </p:grpSpPr>
        <p:sp>
          <p:nvSpPr>
            <p:cNvPr id="48" name="Rectangle 47">
              <a:extLst>
                <a:ext uri="{C183D7F6-B498-43B3-948B-1728B52AA6E4}">
                  <adec:decorative xmlns:adec="http://schemas.microsoft.com/office/drawing/2017/decorative" val="1"/>
                </a:ext>
              </a:extLst>
            </p:cNvPr>
            <p:cNvSpPr/>
            <p:nvPr/>
          </p:nvSpPr>
          <p:spPr>
            <a:xfrm>
              <a:off x="5652120" y="4545124"/>
              <a:ext cx="2376264" cy="828092"/>
            </a:xfrm>
            <a:prstGeom prst="rect">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800" dirty="0"/>
                <a:t>€</a:t>
              </a:r>
            </a:p>
          </p:txBody>
        </p:sp>
        <p:sp>
          <p:nvSpPr>
            <p:cNvPr id="49" name="Triangle rectangle 48"/>
            <p:cNvSpPr/>
            <p:nvPr/>
          </p:nvSpPr>
          <p:spPr>
            <a:xfrm>
              <a:off x="7380312" y="4095074"/>
              <a:ext cx="648072" cy="450050"/>
            </a:xfrm>
            <a:prstGeom prst="rtTriangle">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Triangle rectangle 49"/>
            <p:cNvSpPr/>
            <p:nvPr/>
          </p:nvSpPr>
          <p:spPr>
            <a:xfrm>
              <a:off x="6732240" y="4095074"/>
              <a:ext cx="648072" cy="450050"/>
            </a:xfrm>
            <a:prstGeom prst="rtTriangle">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Triangle rectangle 50"/>
            <p:cNvSpPr/>
            <p:nvPr/>
          </p:nvSpPr>
          <p:spPr>
            <a:xfrm>
              <a:off x="6084168" y="4095074"/>
              <a:ext cx="648072" cy="450050"/>
            </a:xfrm>
            <a:prstGeom prst="rtTriangle">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Rectangle 51"/>
            <p:cNvSpPr/>
            <p:nvPr/>
          </p:nvSpPr>
          <p:spPr>
            <a:xfrm>
              <a:off x="5724128" y="3645024"/>
              <a:ext cx="288032" cy="900100"/>
            </a:xfrm>
            <a:prstGeom prst="rect">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Organigramme : Stockage à accès séquentiel 52"/>
            <p:cNvSpPr/>
            <p:nvPr/>
          </p:nvSpPr>
          <p:spPr>
            <a:xfrm rot="5213640">
              <a:off x="5795348" y="3006172"/>
              <a:ext cx="618910" cy="605095"/>
            </a:xfrm>
            <a:prstGeom prst="flowChartMagneticTape">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54" name="Groupe 53">
            <a:extLst>
              <a:ext uri="{C183D7F6-B498-43B3-948B-1728B52AA6E4}">
                <adec:decorative xmlns:adec="http://schemas.microsoft.com/office/drawing/2017/decorative" val="1"/>
              </a:ext>
            </a:extLst>
          </p:cNvPr>
          <p:cNvGrpSpPr/>
          <p:nvPr>
            <p:custDataLst>
              <p:tags r:id="rId9"/>
            </p:custDataLst>
          </p:nvPr>
        </p:nvGrpSpPr>
        <p:grpSpPr>
          <a:xfrm>
            <a:off x="3258305" y="2794997"/>
            <a:ext cx="1377208" cy="1268006"/>
            <a:chOff x="1691680" y="3537012"/>
            <a:chExt cx="2448272" cy="2124236"/>
          </a:xfrm>
          <a:solidFill>
            <a:srgbClr val="6CB643"/>
          </a:solidFill>
        </p:grpSpPr>
        <p:grpSp>
          <p:nvGrpSpPr>
            <p:cNvPr id="55" name="Groupe 54"/>
            <p:cNvGrpSpPr/>
            <p:nvPr/>
          </p:nvGrpSpPr>
          <p:grpSpPr>
            <a:xfrm>
              <a:off x="3665458" y="3789040"/>
              <a:ext cx="365415" cy="792088"/>
              <a:chOff x="3676261" y="3717032"/>
              <a:chExt cx="365415" cy="792088"/>
            </a:xfrm>
            <a:grpFill/>
          </p:grpSpPr>
          <p:sp>
            <p:nvSpPr>
              <p:cNvPr id="77" name="Rectangle à coins arrondis 76"/>
              <p:cNvSpPr/>
              <p:nvPr/>
            </p:nvSpPr>
            <p:spPr>
              <a:xfrm>
                <a:off x="3737011" y="4005064"/>
                <a:ext cx="216024" cy="504056"/>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8" name="Rectangle à coins arrondis 77"/>
              <p:cNvSpPr/>
              <p:nvPr/>
            </p:nvSpPr>
            <p:spPr>
              <a:xfrm>
                <a:off x="3676261" y="4005064"/>
                <a:ext cx="72008" cy="432048"/>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9" name="Rectangle à coins arrondis 78"/>
              <p:cNvSpPr/>
              <p:nvPr/>
            </p:nvSpPr>
            <p:spPr>
              <a:xfrm>
                <a:off x="3969668" y="4005064"/>
                <a:ext cx="72008" cy="432048"/>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0" name="Ellipse 79"/>
              <p:cNvSpPr/>
              <p:nvPr/>
            </p:nvSpPr>
            <p:spPr>
              <a:xfrm>
                <a:off x="3719465" y="3717032"/>
                <a:ext cx="257403" cy="288032"/>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56" name="Groupe 55"/>
            <p:cNvGrpSpPr/>
            <p:nvPr/>
          </p:nvGrpSpPr>
          <p:grpSpPr>
            <a:xfrm>
              <a:off x="2699792" y="3537012"/>
              <a:ext cx="365415" cy="792088"/>
              <a:chOff x="3676261" y="3717032"/>
              <a:chExt cx="365415" cy="792088"/>
            </a:xfrm>
            <a:grpFill/>
          </p:grpSpPr>
          <p:sp>
            <p:nvSpPr>
              <p:cNvPr id="73" name="Rectangle à coins arrondis 72"/>
              <p:cNvSpPr/>
              <p:nvPr/>
            </p:nvSpPr>
            <p:spPr>
              <a:xfrm>
                <a:off x="3737011" y="4005064"/>
                <a:ext cx="216024" cy="504056"/>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4" name="Rectangle à coins arrondis 73"/>
              <p:cNvSpPr/>
              <p:nvPr/>
            </p:nvSpPr>
            <p:spPr>
              <a:xfrm>
                <a:off x="3676261" y="4005064"/>
                <a:ext cx="72008" cy="432048"/>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5" name="Rectangle à coins arrondis 74"/>
              <p:cNvSpPr/>
              <p:nvPr/>
            </p:nvSpPr>
            <p:spPr>
              <a:xfrm>
                <a:off x="3969668" y="4005064"/>
                <a:ext cx="72008" cy="432048"/>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6" name="Ellipse 75"/>
              <p:cNvSpPr/>
              <p:nvPr/>
            </p:nvSpPr>
            <p:spPr>
              <a:xfrm>
                <a:off x="3719465" y="3717032"/>
                <a:ext cx="257403" cy="288032"/>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57" name="Groupe 56"/>
            <p:cNvGrpSpPr/>
            <p:nvPr/>
          </p:nvGrpSpPr>
          <p:grpSpPr>
            <a:xfrm>
              <a:off x="3202828" y="3645024"/>
              <a:ext cx="365415" cy="792088"/>
              <a:chOff x="3676261" y="3717032"/>
              <a:chExt cx="365415" cy="792088"/>
            </a:xfrm>
            <a:grpFill/>
          </p:grpSpPr>
          <p:sp>
            <p:nvSpPr>
              <p:cNvPr id="69" name="Rectangle à coins arrondis 68"/>
              <p:cNvSpPr/>
              <p:nvPr/>
            </p:nvSpPr>
            <p:spPr>
              <a:xfrm>
                <a:off x="3737011" y="4005064"/>
                <a:ext cx="216024" cy="504056"/>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0" name="Rectangle à coins arrondis 69"/>
              <p:cNvSpPr/>
              <p:nvPr/>
            </p:nvSpPr>
            <p:spPr>
              <a:xfrm>
                <a:off x="3676261" y="4005064"/>
                <a:ext cx="72008" cy="432048"/>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1" name="Rectangle à coins arrondis 70"/>
              <p:cNvSpPr/>
              <p:nvPr/>
            </p:nvSpPr>
            <p:spPr>
              <a:xfrm>
                <a:off x="3969668" y="4005064"/>
                <a:ext cx="72008" cy="432048"/>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2" name="Ellipse 71"/>
              <p:cNvSpPr/>
              <p:nvPr/>
            </p:nvSpPr>
            <p:spPr>
              <a:xfrm>
                <a:off x="3719465" y="3717032"/>
                <a:ext cx="257403" cy="288032"/>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58" name="Groupe 57"/>
            <p:cNvGrpSpPr/>
            <p:nvPr/>
          </p:nvGrpSpPr>
          <p:grpSpPr>
            <a:xfrm>
              <a:off x="2234427" y="3645024"/>
              <a:ext cx="365415" cy="792088"/>
              <a:chOff x="3676261" y="3717032"/>
              <a:chExt cx="365415" cy="792088"/>
            </a:xfrm>
            <a:grpFill/>
          </p:grpSpPr>
          <p:sp>
            <p:nvSpPr>
              <p:cNvPr id="65" name="Rectangle à coins arrondis 64"/>
              <p:cNvSpPr/>
              <p:nvPr/>
            </p:nvSpPr>
            <p:spPr>
              <a:xfrm>
                <a:off x="3737011" y="4005064"/>
                <a:ext cx="216024" cy="504056"/>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6" name="Rectangle à coins arrondis 65"/>
              <p:cNvSpPr/>
              <p:nvPr/>
            </p:nvSpPr>
            <p:spPr>
              <a:xfrm>
                <a:off x="3676261" y="4005064"/>
                <a:ext cx="72008" cy="432048"/>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7" name="Rectangle à coins arrondis 66"/>
              <p:cNvSpPr/>
              <p:nvPr/>
            </p:nvSpPr>
            <p:spPr>
              <a:xfrm>
                <a:off x="3969668" y="4005064"/>
                <a:ext cx="72008" cy="432048"/>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8" name="Ellipse 67"/>
              <p:cNvSpPr/>
              <p:nvPr/>
            </p:nvSpPr>
            <p:spPr>
              <a:xfrm>
                <a:off x="3719465" y="3717032"/>
                <a:ext cx="257403" cy="288032"/>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59" name="Groupe 58"/>
            <p:cNvGrpSpPr/>
            <p:nvPr/>
          </p:nvGrpSpPr>
          <p:grpSpPr>
            <a:xfrm>
              <a:off x="1762215" y="3861048"/>
              <a:ext cx="365415" cy="792088"/>
              <a:chOff x="3676261" y="3717032"/>
              <a:chExt cx="365415" cy="792088"/>
            </a:xfrm>
            <a:grpFill/>
          </p:grpSpPr>
          <p:sp>
            <p:nvSpPr>
              <p:cNvPr id="61" name="Rectangle à coins arrondis 60"/>
              <p:cNvSpPr/>
              <p:nvPr/>
            </p:nvSpPr>
            <p:spPr>
              <a:xfrm>
                <a:off x="3737011" y="4005064"/>
                <a:ext cx="216024" cy="504056"/>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2" name="Rectangle à coins arrondis 61"/>
              <p:cNvSpPr/>
              <p:nvPr/>
            </p:nvSpPr>
            <p:spPr>
              <a:xfrm>
                <a:off x="3676261" y="4005064"/>
                <a:ext cx="72008" cy="432048"/>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3" name="Rectangle à coins arrondis 62"/>
              <p:cNvSpPr/>
              <p:nvPr/>
            </p:nvSpPr>
            <p:spPr>
              <a:xfrm>
                <a:off x="3969668" y="4005064"/>
                <a:ext cx="72008" cy="432048"/>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4" name="Ellipse 63"/>
              <p:cNvSpPr/>
              <p:nvPr/>
            </p:nvSpPr>
            <p:spPr>
              <a:xfrm>
                <a:off x="3719465" y="3717032"/>
                <a:ext cx="257403" cy="288032"/>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60" name="Arc plein 59"/>
            <p:cNvSpPr/>
            <p:nvPr/>
          </p:nvSpPr>
          <p:spPr>
            <a:xfrm>
              <a:off x="1691680" y="4293096"/>
              <a:ext cx="2448272" cy="1368152"/>
            </a:xfrm>
            <a:prstGeom prst="blockArc">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grpSp>
      <p:sp>
        <p:nvSpPr>
          <p:cNvPr id="3" name="Espace réservé du numéro de diapositive 2"/>
          <p:cNvSpPr>
            <a:spLocks noGrp="1"/>
          </p:cNvSpPr>
          <p:nvPr>
            <p:ph type="sldNum" sz="quarter" idx="14"/>
            <p:custDataLst>
              <p:tags r:id="rId10"/>
            </p:custDataLst>
          </p:nvPr>
        </p:nvSpPr>
        <p:spPr/>
        <p:txBody>
          <a:bodyPr/>
          <a:lstStyle/>
          <a:p>
            <a:fld id="{9242190C-1718-4DF4-AE65-993259183895}" type="slidenum">
              <a:rPr lang="fr-FR" smtClean="0"/>
              <a:t>15</a:t>
            </a:fld>
            <a:endParaRPr lang="fr-FR" dirty="0"/>
          </a:p>
        </p:txBody>
      </p:sp>
      <p:pic>
        <p:nvPicPr>
          <p:cNvPr id="1028" name="Picture 4" descr="Panneau de danger autres dangers A14">
            <a:extLst>
              <a:ext uri="{FF2B5EF4-FFF2-40B4-BE49-F238E27FC236}">
                <a16:creationId xmlns:a16="http://schemas.microsoft.com/office/drawing/2014/main" id="{44042024-2719-4D54-B4C1-A144BCDB88FD}"/>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3596" y="5548225"/>
            <a:ext cx="1129145" cy="112914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eau 5">
            <a:extLst>
              <a:ext uri="{FF2B5EF4-FFF2-40B4-BE49-F238E27FC236}">
                <a16:creationId xmlns:a16="http://schemas.microsoft.com/office/drawing/2014/main" id="{A5EFF682-B320-4FB5-ADEC-9E49F374A2F6}"/>
              </a:ext>
            </a:extLst>
          </p:cNvPr>
          <p:cNvGraphicFramePr>
            <a:graphicFrameLocks noGrp="1"/>
          </p:cNvGraphicFramePr>
          <p:nvPr>
            <p:extLst>
              <p:ext uri="{D42A27DB-BD31-4B8C-83A1-F6EECF244321}">
                <p14:modId xmlns:p14="http://schemas.microsoft.com/office/powerpoint/2010/main" val="1752657843"/>
              </p:ext>
            </p:extLst>
          </p:nvPr>
        </p:nvGraphicFramePr>
        <p:xfrm>
          <a:off x="1261332" y="5532119"/>
          <a:ext cx="6096000" cy="1325880"/>
        </p:xfrm>
        <a:graphic>
          <a:graphicData uri="http://schemas.openxmlformats.org/drawingml/2006/table">
            <a:tbl>
              <a:tblPr firstRow="1" bandRow="1">
                <a:tableStyleId>{5C22544A-7EE6-4342-B048-85BDC9FD1C3A}</a:tableStyleId>
              </a:tblPr>
              <a:tblGrid>
                <a:gridCol w="6096000">
                  <a:extLst>
                    <a:ext uri="{9D8B030D-6E8A-4147-A177-3AD203B41FA5}">
                      <a16:colId xmlns:a16="http://schemas.microsoft.com/office/drawing/2014/main" val="2521633113"/>
                    </a:ext>
                  </a:extLst>
                </a:gridCol>
              </a:tblGrid>
              <a:tr h="1236243">
                <a:tc>
                  <a:txBody>
                    <a:bodyPr/>
                    <a:lstStyle/>
                    <a:p>
                      <a:pPr>
                        <a:lnSpc>
                          <a:spcPct val="150000"/>
                        </a:lnSpc>
                      </a:pPr>
                      <a:r>
                        <a:rPr lang="fr-FR" dirty="0"/>
                        <a:t>Attention :  vous n'êtes pas un porteur éligible si vous êtes :</a:t>
                      </a:r>
                    </a:p>
                    <a:p>
                      <a:r>
                        <a:rPr lang="fr-FR" b="1" dirty="0">
                          <a:solidFill>
                            <a:srgbClr val="FF0000"/>
                          </a:solidFill>
                        </a:rPr>
                        <a:t>X</a:t>
                      </a:r>
                      <a:r>
                        <a:rPr lang="fr-FR" b="1" dirty="0"/>
                        <a:t>  Une personne physique ou un auto-entrepreneur</a:t>
                      </a:r>
                    </a:p>
                    <a:p>
                      <a:r>
                        <a:rPr lang="fr-FR" b="1" dirty="0">
                          <a:solidFill>
                            <a:srgbClr val="FF0000"/>
                          </a:solidFill>
                        </a:rPr>
                        <a:t>X</a:t>
                      </a:r>
                      <a:r>
                        <a:rPr lang="fr-FR" b="1" dirty="0"/>
                        <a:t> Une entité unipersonnelle (EIRL, EURL,  SASU…)</a:t>
                      </a:r>
                    </a:p>
                    <a:p>
                      <a:endParaRPr lang="fr-FR" dirty="0"/>
                    </a:p>
                  </a:txBody>
                  <a:tcPr>
                    <a:solidFill>
                      <a:schemeClr val="accent2">
                        <a:lumMod val="60000"/>
                        <a:lumOff val="40000"/>
                      </a:schemeClr>
                    </a:solidFill>
                  </a:tcPr>
                </a:tc>
                <a:extLst>
                  <a:ext uri="{0D108BD9-81ED-4DB2-BD59-A6C34878D82A}">
                    <a16:rowId xmlns:a16="http://schemas.microsoft.com/office/drawing/2014/main" val="2999532416"/>
                  </a:ext>
                </a:extLst>
              </a:tr>
            </a:tbl>
          </a:graphicData>
        </a:graphic>
      </p:graphicFrame>
    </p:spTree>
    <p:extLst>
      <p:ext uri="{BB962C8B-B14F-4D97-AF65-F5344CB8AC3E}">
        <p14:creationId xmlns:p14="http://schemas.microsoft.com/office/powerpoint/2010/main" val="441803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custDataLst>
              <p:tags r:id="rId1"/>
            </p:custDataLst>
          </p:nvPr>
        </p:nvSpPr>
        <p:spPr>
          <a:xfrm>
            <a:off x="589147" y="362978"/>
            <a:ext cx="6331606" cy="481012"/>
          </a:xfrm>
        </p:spPr>
        <p:txBody>
          <a:bodyPr>
            <a:normAutofit/>
          </a:bodyPr>
          <a:lstStyle/>
          <a:p>
            <a:r>
              <a:rPr lang="fr-FR" dirty="0"/>
              <a:t>Votre projet est-il éligible ? </a:t>
            </a:r>
          </a:p>
        </p:txBody>
      </p:sp>
      <p:sp>
        <p:nvSpPr>
          <p:cNvPr id="18" name="ZoneTexte 17"/>
          <p:cNvSpPr txBox="1"/>
          <p:nvPr>
            <p:custDataLst>
              <p:tags r:id="rId2"/>
            </p:custDataLst>
          </p:nvPr>
        </p:nvSpPr>
        <p:spPr>
          <a:xfrm>
            <a:off x="589147" y="982176"/>
            <a:ext cx="7546668" cy="4893647"/>
          </a:xfrm>
          <a:prstGeom prst="rect">
            <a:avLst/>
          </a:prstGeom>
          <a:noFill/>
        </p:spPr>
        <p:txBody>
          <a:bodyPr wrap="square" rtlCol="0">
            <a:spAutoFit/>
          </a:bodyPr>
          <a:lstStyle/>
          <a:p>
            <a:pPr marL="285750" indent="-285750">
              <a:buFont typeface="Wingdings" panose="05000000000000000000" pitchFamily="2" charset="2"/>
              <a:buChar char="ü"/>
            </a:pPr>
            <a:endParaRPr lang="fr-FR" sz="2000" dirty="0"/>
          </a:p>
          <a:p>
            <a:pPr marL="342900" indent="-342900">
              <a:buClr>
                <a:srgbClr val="5AAB45"/>
              </a:buClr>
              <a:buFont typeface="Wingdings" panose="05000000000000000000" pitchFamily="2" charset="2"/>
              <a:buChar char="ü"/>
            </a:pPr>
            <a:r>
              <a:rPr lang="fr-FR" sz="2000" dirty="0"/>
              <a:t>S’il s’inscrit dans le périmètre et les attendus du présent appel </a:t>
            </a:r>
          </a:p>
          <a:p>
            <a:pPr marL="342900" indent="-342900">
              <a:buClr>
                <a:srgbClr val="5AAB45"/>
              </a:buClr>
              <a:buFont typeface="Wingdings" panose="05000000000000000000" pitchFamily="2" charset="2"/>
              <a:buChar char="ü"/>
            </a:pPr>
            <a:endParaRPr lang="fr-FR" sz="2000" dirty="0"/>
          </a:p>
          <a:p>
            <a:pPr marL="342900" indent="-342900">
              <a:buClr>
                <a:srgbClr val="5AAB45"/>
              </a:buClr>
              <a:buFont typeface="Wingdings" panose="05000000000000000000" pitchFamily="2" charset="2"/>
              <a:buChar char="ü"/>
            </a:pPr>
            <a:r>
              <a:rPr lang="fr-FR" sz="2000" dirty="0"/>
              <a:t>S’il est de portée nationale (le cas échéant, par voie d’essaimage)</a:t>
            </a:r>
          </a:p>
          <a:p>
            <a:pPr>
              <a:buClr>
                <a:srgbClr val="5AAB45"/>
              </a:buClr>
            </a:pPr>
            <a:endParaRPr lang="fr-FR" sz="2000" dirty="0"/>
          </a:p>
          <a:p>
            <a:pPr marL="342900" indent="-342900">
              <a:buClr>
                <a:srgbClr val="5AAB45"/>
              </a:buClr>
              <a:buFont typeface="Wingdings" panose="05000000000000000000" pitchFamily="2" charset="2"/>
              <a:buChar char="ü"/>
            </a:pPr>
            <a:r>
              <a:rPr lang="fr-FR" sz="2000" dirty="0"/>
              <a:t>S’il est innovant (il apporte des réponses nouvelles à des besoins peu ou mal satisfaits dans les conditions actuelles)</a:t>
            </a:r>
          </a:p>
          <a:p>
            <a:pPr marL="342900" indent="-342900">
              <a:buClr>
                <a:srgbClr val="5AAB45"/>
              </a:buClr>
              <a:buFont typeface="Wingdings" panose="05000000000000000000" pitchFamily="2" charset="2"/>
              <a:buChar char="ü"/>
            </a:pPr>
            <a:endParaRPr lang="fr-FR" sz="2000" dirty="0"/>
          </a:p>
          <a:p>
            <a:pPr marL="342900" indent="-342900">
              <a:buClr>
                <a:srgbClr val="5AAB45"/>
              </a:buClr>
              <a:buFont typeface="Wingdings" panose="05000000000000000000" pitchFamily="2" charset="2"/>
              <a:buChar char="ü"/>
            </a:pPr>
            <a:r>
              <a:rPr lang="fr-FR" sz="2000" dirty="0"/>
              <a:t>Si ses résultats et livrables finaux prévoient d’être publics et accessibles</a:t>
            </a:r>
          </a:p>
          <a:p>
            <a:pPr marL="285750" indent="-285750">
              <a:buFont typeface="Wingdings" panose="05000000000000000000" pitchFamily="2" charset="2"/>
              <a:buChar char="ü"/>
            </a:pPr>
            <a:endParaRPr lang="fr-FR" sz="2000" dirty="0"/>
          </a:p>
          <a:p>
            <a:pPr marL="285750" indent="-285750">
              <a:buFont typeface="Wingdings" panose="05000000000000000000" pitchFamily="2" charset="2"/>
              <a:buChar char="ü"/>
            </a:pPr>
            <a:endParaRPr lang="fr-FR" sz="2000" dirty="0"/>
          </a:p>
          <a:p>
            <a:pPr marL="285750" indent="-285750">
              <a:buFont typeface="Wingdings" panose="05000000000000000000" pitchFamily="2" charset="2"/>
              <a:buChar char="ü"/>
            </a:pPr>
            <a:endParaRPr lang="fr-FR" dirty="0"/>
          </a:p>
          <a:p>
            <a:pPr marL="285750" indent="-285750">
              <a:buFont typeface="Wingdings" panose="05000000000000000000" pitchFamily="2" charset="2"/>
              <a:buChar char="ü"/>
            </a:pPr>
            <a:endParaRPr lang="fr-FR" dirty="0"/>
          </a:p>
          <a:p>
            <a:pPr marL="285750" indent="-285750">
              <a:buFont typeface="Wingdings" panose="05000000000000000000" pitchFamily="2" charset="2"/>
              <a:buChar char="ü"/>
            </a:pPr>
            <a:endParaRPr lang="fr-FR" dirty="0"/>
          </a:p>
          <a:p>
            <a:pPr marL="285750" indent="-285750">
              <a:buFont typeface="Wingdings" panose="05000000000000000000" pitchFamily="2" charset="2"/>
              <a:buChar char="ü"/>
            </a:pPr>
            <a:endParaRPr lang="fr-FR" dirty="0"/>
          </a:p>
        </p:txBody>
      </p:sp>
      <p:sp>
        <p:nvSpPr>
          <p:cNvPr id="3" name="Espace réservé du numéro de diapositive 2"/>
          <p:cNvSpPr>
            <a:spLocks noGrp="1"/>
          </p:cNvSpPr>
          <p:nvPr>
            <p:ph type="sldNum" sz="quarter" idx="14"/>
            <p:custDataLst>
              <p:tags r:id="rId3"/>
            </p:custDataLst>
          </p:nvPr>
        </p:nvSpPr>
        <p:spPr/>
        <p:txBody>
          <a:bodyPr/>
          <a:lstStyle/>
          <a:p>
            <a:fld id="{9242190C-1718-4DF4-AE65-993259183895}" type="slidenum">
              <a:rPr lang="fr-FR" smtClean="0"/>
              <a:t>16</a:t>
            </a:fld>
            <a:endParaRPr lang="fr-FR" dirty="0"/>
          </a:p>
        </p:txBody>
      </p:sp>
    </p:spTree>
    <p:extLst>
      <p:ext uri="{BB962C8B-B14F-4D97-AF65-F5344CB8AC3E}">
        <p14:creationId xmlns:p14="http://schemas.microsoft.com/office/powerpoint/2010/main" val="14287526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custDataLst>
              <p:tags r:id="rId1"/>
            </p:custDataLst>
          </p:nvPr>
        </p:nvSpPr>
        <p:spPr>
          <a:xfrm>
            <a:off x="589147" y="362978"/>
            <a:ext cx="6331606" cy="481012"/>
          </a:xfrm>
        </p:spPr>
        <p:txBody>
          <a:bodyPr>
            <a:normAutofit/>
          </a:bodyPr>
          <a:lstStyle/>
          <a:p>
            <a:r>
              <a:rPr lang="fr-FR" dirty="0"/>
              <a:t>Votre projet n’est pas éligible si…</a:t>
            </a:r>
          </a:p>
        </p:txBody>
      </p:sp>
      <p:sp>
        <p:nvSpPr>
          <p:cNvPr id="20" name="ZoneTexte 19"/>
          <p:cNvSpPr txBox="1"/>
          <p:nvPr>
            <p:custDataLst>
              <p:tags r:id="rId2"/>
            </p:custDataLst>
          </p:nvPr>
        </p:nvSpPr>
        <p:spPr>
          <a:xfrm>
            <a:off x="324197" y="1076677"/>
            <a:ext cx="8627298" cy="4770537"/>
          </a:xfrm>
          <a:prstGeom prst="rect">
            <a:avLst/>
          </a:prstGeom>
          <a:noFill/>
        </p:spPr>
        <p:txBody>
          <a:bodyPr wrap="square" rtlCol="0">
            <a:spAutoFit/>
          </a:bodyPr>
          <a:lstStyle/>
          <a:p>
            <a:pPr>
              <a:spcAft>
                <a:spcPts val="600"/>
              </a:spcAft>
            </a:pPr>
            <a:r>
              <a:rPr lang="fr-FR" sz="2000" b="1" u="sng" dirty="0"/>
              <a:t>S’il ne s’inscrit dans le périmètre et les attendus du présent appel, notamment </a:t>
            </a:r>
            <a:r>
              <a:rPr lang="fr-FR" sz="2000" b="1" dirty="0"/>
              <a:t>:</a:t>
            </a:r>
            <a:endParaRPr lang="fr-FR" sz="2000" b="1" dirty="0">
              <a:solidFill>
                <a:srgbClr val="FF0000"/>
              </a:solidFill>
            </a:endParaRPr>
          </a:p>
          <a:p>
            <a:pPr>
              <a:spcAft>
                <a:spcPts val="600"/>
              </a:spcAft>
            </a:pPr>
            <a:r>
              <a:rPr lang="fr-FR" b="1" dirty="0">
                <a:solidFill>
                  <a:srgbClr val="FF0000"/>
                </a:solidFill>
              </a:rPr>
              <a:t>x </a:t>
            </a:r>
            <a:r>
              <a:rPr lang="fr-FR" dirty="0"/>
              <a:t>Projet de dimension locale : action visant à favoriser le lien social au niveau local (dont création d’un tiers lieu), de prévention au niveau local, d’aide aux aidants au niveau local, etc.  </a:t>
            </a:r>
            <a:endParaRPr lang="fr-FR" b="1" dirty="0">
              <a:solidFill>
                <a:srgbClr val="FF0000"/>
              </a:solidFill>
            </a:endParaRPr>
          </a:p>
          <a:p>
            <a:pPr>
              <a:spcAft>
                <a:spcPts val="600"/>
              </a:spcAft>
            </a:pPr>
            <a:r>
              <a:rPr lang="fr-FR" b="1" dirty="0">
                <a:solidFill>
                  <a:srgbClr val="FF0000"/>
                </a:solidFill>
              </a:rPr>
              <a:t>x</a:t>
            </a:r>
            <a:r>
              <a:rPr lang="fr-FR" dirty="0"/>
              <a:t> Action dans le champ sanitaire</a:t>
            </a:r>
          </a:p>
          <a:p>
            <a:pPr>
              <a:spcAft>
                <a:spcPts val="600"/>
              </a:spcAft>
            </a:pPr>
            <a:r>
              <a:rPr lang="fr-FR" b="1" dirty="0">
                <a:solidFill>
                  <a:srgbClr val="FF0000"/>
                </a:solidFill>
              </a:rPr>
              <a:t>x</a:t>
            </a:r>
            <a:r>
              <a:rPr lang="fr-FR" dirty="0">
                <a:solidFill>
                  <a:srgbClr val="FF0000"/>
                </a:solidFill>
              </a:rPr>
              <a:t> </a:t>
            </a:r>
            <a:r>
              <a:rPr lang="fr-FR" dirty="0"/>
              <a:t>Action dans le champ social</a:t>
            </a:r>
          </a:p>
          <a:p>
            <a:pPr>
              <a:spcAft>
                <a:spcPts val="600"/>
              </a:spcAft>
            </a:pPr>
            <a:r>
              <a:rPr lang="fr-FR" b="1" dirty="0">
                <a:solidFill>
                  <a:srgbClr val="FF0000"/>
                </a:solidFill>
              </a:rPr>
              <a:t>x </a:t>
            </a:r>
            <a:r>
              <a:rPr lang="fr-FR" dirty="0"/>
              <a:t>Recherche académique </a:t>
            </a:r>
          </a:p>
          <a:p>
            <a:pPr>
              <a:spcAft>
                <a:spcPts val="600"/>
              </a:spcAft>
            </a:pPr>
            <a:r>
              <a:rPr lang="fr-FR" b="1" dirty="0">
                <a:solidFill>
                  <a:srgbClr val="FF0000"/>
                </a:solidFill>
              </a:rPr>
              <a:t>x </a:t>
            </a:r>
            <a:r>
              <a:rPr lang="fr-FR" dirty="0"/>
              <a:t>Projet d’habitat inclusif</a:t>
            </a:r>
          </a:p>
          <a:p>
            <a:pPr>
              <a:spcAft>
                <a:spcPts val="600"/>
              </a:spcAft>
            </a:pPr>
            <a:r>
              <a:rPr lang="fr-FR" b="1" dirty="0">
                <a:solidFill>
                  <a:srgbClr val="FF0000"/>
                </a:solidFill>
              </a:rPr>
              <a:t>x </a:t>
            </a:r>
            <a:r>
              <a:rPr lang="fr-FR" dirty="0"/>
              <a:t>Projet R&amp;D pour le développement de nouveaux produits dont objets connectés et applicatifs technologiques (bracelets de téléassistance, applications mobiles, etc.)</a:t>
            </a:r>
            <a:endParaRPr lang="fr-FR" b="1" dirty="0">
              <a:solidFill>
                <a:srgbClr val="FF0000"/>
              </a:solidFill>
            </a:endParaRPr>
          </a:p>
          <a:p>
            <a:pPr>
              <a:spcAft>
                <a:spcPts val="600"/>
              </a:spcAft>
            </a:pPr>
            <a:r>
              <a:rPr lang="fr-FR" b="1" dirty="0">
                <a:solidFill>
                  <a:srgbClr val="FF0000"/>
                </a:solidFill>
              </a:rPr>
              <a:t>x</a:t>
            </a:r>
            <a:r>
              <a:rPr lang="fr-FR" dirty="0">
                <a:solidFill>
                  <a:srgbClr val="FF0000"/>
                </a:solidFill>
              </a:rPr>
              <a:t> </a:t>
            </a:r>
            <a:r>
              <a:rPr lang="fr-FR" dirty="0"/>
              <a:t>Accessibilité physique d’espaces publics</a:t>
            </a:r>
          </a:p>
          <a:p>
            <a:pPr>
              <a:spcAft>
                <a:spcPts val="600"/>
              </a:spcAft>
            </a:pPr>
            <a:r>
              <a:rPr lang="fr-FR" b="1" dirty="0">
                <a:solidFill>
                  <a:srgbClr val="FF0000"/>
                </a:solidFill>
              </a:rPr>
              <a:t>x</a:t>
            </a:r>
            <a:r>
              <a:rPr lang="fr-FR" dirty="0"/>
              <a:t> Formation professionnelle (sauf ingénierie de formation)</a:t>
            </a:r>
          </a:p>
          <a:p>
            <a:pPr>
              <a:spcAft>
                <a:spcPts val="600"/>
              </a:spcAft>
            </a:pPr>
            <a:r>
              <a:rPr lang="fr-FR" b="1" dirty="0">
                <a:solidFill>
                  <a:srgbClr val="FF0000"/>
                </a:solidFill>
              </a:rPr>
              <a:t>x</a:t>
            </a:r>
            <a:r>
              <a:rPr lang="fr-FR" dirty="0"/>
              <a:t> Salons professionnels</a:t>
            </a:r>
          </a:p>
          <a:p>
            <a:pPr>
              <a:spcAft>
                <a:spcPts val="600"/>
              </a:spcAft>
            </a:pPr>
            <a:r>
              <a:rPr lang="fr-FR" b="1" dirty="0">
                <a:solidFill>
                  <a:srgbClr val="FF0000"/>
                </a:solidFill>
              </a:rPr>
              <a:t>X </a:t>
            </a:r>
            <a:r>
              <a:rPr lang="fr-FR" dirty="0"/>
              <a:t>….</a:t>
            </a:r>
          </a:p>
        </p:txBody>
      </p:sp>
      <p:sp>
        <p:nvSpPr>
          <p:cNvPr id="3" name="Espace réservé du numéro de diapositive 2"/>
          <p:cNvSpPr>
            <a:spLocks noGrp="1"/>
          </p:cNvSpPr>
          <p:nvPr>
            <p:ph type="sldNum" sz="quarter" idx="14"/>
            <p:custDataLst>
              <p:tags r:id="rId3"/>
            </p:custDataLst>
          </p:nvPr>
        </p:nvSpPr>
        <p:spPr/>
        <p:txBody>
          <a:bodyPr/>
          <a:lstStyle/>
          <a:p>
            <a:fld id="{9242190C-1718-4DF4-AE65-993259183895}" type="slidenum">
              <a:rPr lang="fr-FR" smtClean="0"/>
              <a:t>17</a:t>
            </a:fld>
            <a:endParaRPr lang="fr-FR" dirty="0"/>
          </a:p>
        </p:txBody>
      </p:sp>
      <p:sp>
        <p:nvSpPr>
          <p:cNvPr id="5" name="ZoneTexte 4">
            <a:extLst>
              <a:ext uri="{FF2B5EF4-FFF2-40B4-BE49-F238E27FC236}">
                <a16:creationId xmlns:a16="http://schemas.microsoft.com/office/drawing/2014/main" id="{2797E8AD-CC71-4FCD-B966-E131D7848BF4}"/>
              </a:ext>
            </a:extLst>
          </p:cNvPr>
          <p:cNvSpPr txBox="1"/>
          <p:nvPr/>
        </p:nvSpPr>
        <p:spPr>
          <a:xfrm>
            <a:off x="537889" y="2055043"/>
            <a:ext cx="2926970" cy="575875"/>
          </a:xfrm>
          <a:prstGeom prst="rect">
            <a:avLst/>
          </a:prstGeom>
          <a:noFill/>
        </p:spPr>
        <p:txBody>
          <a:bodyPr wrap="square" rtlCol="0">
            <a:spAutoFit/>
          </a:bodyPr>
          <a:lstStyle/>
          <a:p>
            <a:endParaRPr lang="fr-FR" dirty="0"/>
          </a:p>
        </p:txBody>
      </p:sp>
    </p:spTree>
    <p:extLst>
      <p:ext uri="{BB962C8B-B14F-4D97-AF65-F5344CB8AC3E}">
        <p14:creationId xmlns:p14="http://schemas.microsoft.com/office/powerpoint/2010/main" val="8417483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custDataLst>
              <p:tags r:id="rId1"/>
            </p:custDataLst>
          </p:nvPr>
        </p:nvSpPr>
        <p:spPr>
          <a:xfrm>
            <a:off x="7420732" y="4660996"/>
            <a:ext cx="652743" cy="1200329"/>
          </a:xfrm>
          <a:prstGeom prst="rect">
            <a:avLst/>
          </a:prstGeom>
          <a:noFill/>
        </p:spPr>
        <p:txBody>
          <a:bodyPr wrap="none" lIns="91440" tIns="45720" rIns="91440" bIns="45720">
            <a:spAutoFit/>
          </a:bodyPr>
          <a:lstStyle/>
          <a:p>
            <a:pPr algn="ctr"/>
            <a:r>
              <a:rPr lang="fr-FR" sz="7200" b="1" cap="none" spc="0" dirty="0">
                <a:ln w="19050">
                  <a:solidFill>
                    <a:sysClr val="windowText" lastClr="000000"/>
                  </a:solidFill>
                  <a:prstDash val="solid"/>
                </a:ln>
                <a:solidFill>
                  <a:srgbClr val="004A00"/>
                </a:solidFill>
                <a:effectLst>
                  <a:outerShdw blurRad="50000" dist="50800" dir="7500000" algn="tl">
                    <a:srgbClr val="000000">
                      <a:shade val="5000"/>
                      <a:alpha val="35000"/>
                    </a:srgbClr>
                  </a:outerShdw>
                </a:effectLst>
              </a:rPr>
              <a:t>€</a:t>
            </a:r>
          </a:p>
        </p:txBody>
      </p:sp>
      <p:sp>
        <p:nvSpPr>
          <p:cNvPr id="2" name="Espace réservé du texte 1"/>
          <p:cNvSpPr>
            <a:spLocks noGrp="1"/>
          </p:cNvSpPr>
          <p:nvPr>
            <p:ph type="body" sz="quarter" idx="10"/>
            <p:custDataLst>
              <p:tags r:id="rId2"/>
            </p:custDataLst>
          </p:nvPr>
        </p:nvSpPr>
        <p:spPr>
          <a:xfrm>
            <a:off x="367553" y="362978"/>
            <a:ext cx="6553200" cy="481012"/>
          </a:xfrm>
        </p:spPr>
        <p:txBody>
          <a:bodyPr>
            <a:normAutofit/>
          </a:bodyPr>
          <a:lstStyle/>
          <a:p>
            <a:r>
              <a:rPr lang="fr-FR" dirty="0"/>
              <a:t>Quelles dépenses sont finançables par la CNSA ?</a:t>
            </a:r>
          </a:p>
        </p:txBody>
      </p:sp>
      <p:sp>
        <p:nvSpPr>
          <p:cNvPr id="8" name="Espace réservé du contenu 7"/>
          <p:cNvSpPr>
            <a:spLocks noGrp="1"/>
          </p:cNvSpPr>
          <p:nvPr>
            <p:ph idx="1"/>
            <p:custDataLst>
              <p:tags r:id="rId3"/>
            </p:custDataLst>
          </p:nvPr>
        </p:nvSpPr>
        <p:spPr>
          <a:xfrm>
            <a:off x="202452" y="1022727"/>
            <a:ext cx="7017332" cy="5698748"/>
          </a:xfrm>
        </p:spPr>
        <p:txBody>
          <a:bodyPr>
            <a:normAutofit fontScale="92500" lnSpcReduction="20000"/>
          </a:bodyPr>
          <a:lstStyle/>
          <a:p>
            <a:r>
              <a:rPr lang="fr-FR" sz="1600" b="1" dirty="0"/>
              <a:t>La CNSA subventionne votre projet dans la limite de : </a:t>
            </a:r>
          </a:p>
          <a:p>
            <a:pPr lvl="1">
              <a:buFont typeface="Wingdings" panose="05000000000000000000" pitchFamily="2" charset="2"/>
              <a:buChar char="Ø"/>
            </a:pPr>
            <a:r>
              <a:rPr lang="fr-FR" dirty="0"/>
              <a:t>80 % du coût total du projet si vous êtes un porteur public ou privé non lucratif</a:t>
            </a:r>
          </a:p>
          <a:p>
            <a:pPr lvl="1">
              <a:buFont typeface="Wingdings" panose="05000000000000000000" pitchFamily="2" charset="2"/>
              <a:buChar char="Ø"/>
            </a:pPr>
            <a:r>
              <a:rPr lang="fr-FR" dirty="0"/>
              <a:t>50 % du coût total du projet si vous êtes un porteur privé à but lucratif</a:t>
            </a:r>
          </a:p>
          <a:p>
            <a:pPr marL="457200" lvl="1" indent="0">
              <a:buNone/>
            </a:pPr>
            <a:endParaRPr lang="fr-FR" dirty="0"/>
          </a:p>
          <a:p>
            <a:r>
              <a:rPr lang="fr-FR" sz="1600" b="1" u="sng" dirty="0"/>
              <a:t>La subvention de la CNSA couvre uniquement des dépenses non pérennes directement imputables au projet</a:t>
            </a:r>
            <a:r>
              <a:rPr lang="fr-FR" sz="1600" b="1" dirty="0"/>
              <a:t> :</a:t>
            </a:r>
            <a:endParaRPr lang="fr-FR" dirty="0"/>
          </a:p>
          <a:p>
            <a:pPr lvl="1">
              <a:buFont typeface="Wingdings" panose="05000000000000000000" pitchFamily="2" charset="2"/>
              <a:buChar char="Ø"/>
            </a:pPr>
            <a:r>
              <a:rPr lang="fr-FR" dirty="0"/>
              <a:t>Ingénierie de projet</a:t>
            </a:r>
          </a:p>
          <a:p>
            <a:pPr lvl="1">
              <a:buFont typeface="Wingdings" panose="05000000000000000000" pitchFamily="2" charset="2"/>
              <a:buChar char="Ø"/>
            </a:pPr>
            <a:r>
              <a:rPr lang="fr-FR" dirty="0"/>
              <a:t>Ingénierie de formation</a:t>
            </a:r>
          </a:p>
          <a:p>
            <a:pPr lvl="1">
              <a:buFont typeface="Wingdings" panose="05000000000000000000" pitchFamily="2" charset="2"/>
              <a:buChar char="Ø"/>
            </a:pPr>
            <a:r>
              <a:rPr lang="fr-FR" dirty="0"/>
              <a:t>Développement d’outils</a:t>
            </a:r>
          </a:p>
          <a:p>
            <a:pPr lvl="1">
              <a:buFont typeface="Wingdings" panose="05000000000000000000" pitchFamily="2" charset="2"/>
              <a:buChar char="Ø"/>
            </a:pPr>
            <a:r>
              <a:rPr lang="fr-FR" dirty="0"/>
              <a:t>Prestations de conseil ou d’expertise, d’évaluation, de design social, de support externe, etc.</a:t>
            </a:r>
          </a:p>
          <a:p>
            <a:pPr lvl="1">
              <a:buFont typeface="Wingdings" panose="05000000000000000000" pitchFamily="2" charset="2"/>
              <a:buChar char="Ø"/>
            </a:pPr>
            <a:r>
              <a:rPr lang="fr-FR" dirty="0"/>
              <a:t>Personnel temporaire recruté spécifiquement pour réaliser le projet</a:t>
            </a:r>
          </a:p>
          <a:p>
            <a:pPr lvl="1">
              <a:buFont typeface="Wingdings" panose="05000000000000000000" pitchFamily="2" charset="2"/>
              <a:buChar char="Ø"/>
            </a:pPr>
            <a:r>
              <a:rPr lang="fr-FR" dirty="0"/>
              <a:t>Petit matériel, fournitures de bureau, bureautique dans la limite de 1 500 euros</a:t>
            </a:r>
          </a:p>
          <a:p>
            <a:pPr lvl="1">
              <a:buFont typeface="Wingdings" panose="05000000000000000000" pitchFamily="2" charset="2"/>
              <a:buChar char="Ø"/>
            </a:pPr>
            <a:r>
              <a:rPr lang="fr-FR" dirty="0"/>
              <a:t>Frais de déplacement</a:t>
            </a:r>
          </a:p>
          <a:p>
            <a:pPr lvl="1">
              <a:buFont typeface="Wingdings" panose="05000000000000000000" pitchFamily="2" charset="2"/>
              <a:buChar char="Ø"/>
            </a:pPr>
            <a:r>
              <a:rPr lang="fr-FR" dirty="0"/>
              <a:t>…</a:t>
            </a:r>
          </a:p>
          <a:p>
            <a:pPr marL="0" indent="0">
              <a:buNone/>
            </a:pPr>
            <a:endParaRPr lang="fr-FR" sz="1600" b="1" dirty="0"/>
          </a:p>
          <a:p>
            <a:r>
              <a:rPr lang="fr-FR" sz="1600" b="1" dirty="0"/>
              <a:t>La CNSA ne finance pas des dépenses pérennes : </a:t>
            </a:r>
          </a:p>
          <a:p>
            <a:pPr lvl="1">
              <a:buFont typeface="Wingdings" panose="05000000000000000000" pitchFamily="2" charset="2"/>
              <a:buChar char="Ø"/>
            </a:pPr>
            <a:r>
              <a:rPr lang="fr-FR" dirty="0"/>
              <a:t>Dépenses de fonctionnement en général</a:t>
            </a:r>
          </a:p>
          <a:p>
            <a:pPr lvl="1">
              <a:buFont typeface="Wingdings" panose="05000000000000000000" pitchFamily="2" charset="2"/>
              <a:buChar char="Ø"/>
            </a:pPr>
            <a:r>
              <a:rPr lang="fr-FR" dirty="0"/>
              <a:t>Dépenses de personnel permanent (sauf dans le cas de structures financées exclusivement par des projets ; les temps des personnels strictement et spécifiquement dédiés à la co-construction du dispositif sont à imputer de préférence aux ressources propres) </a:t>
            </a:r>
          </a:p>
          <a:p>
            <a:pPr lvl="1">
              <a:buFont typeface="Wingdings" panose="05000000000000000000" pitchFamily="2" charset="2"/>
              <a:buChar char="Ø"/>
            </a:pPr>
            <a:r>
              <a:rPr lang="fr-FR" dirty="0"/>
              <a:t>Dépenses d’investissement (équipement, matériel, véhicules, travaux)</a:t>
            </a:r>
          </a:p>
          <a:p>
            <a:pPr lvl="1">
              <a:buFont typeface="Wingdings" panose="05000000000000000000" pitchFamily="2" charset="2"/>
              <a:buChar char="Ø"/>
            </a:pPr>
            <a:endParaRPr lang="fr-FR" dirty="0"/>
          </a:p>
          <a:p>
            <a:r>
              <a:rPr lang="fr-FR" sz="1600" b="1" dirty="0"/>
              <a:t>La CNSA ne finance pas les frais d’environnement ou frais de gestion administrative : </a:t>
            </a:r>
          </a:p>
          <a:p>
            <a:pPr lvl="1">
              <a:buFont typeface="Wingdings" panose="05000000000000000000" pitchFamily="2" charset="2"/>
              <a:buChar char="Ø"/>
            </a:pPr>
            <a:r>
              <a:rPr lang="fr-FR" dirty="0"/>
              <a:t>Les frais d’environnement ou de gestion administrative ne peuvent excéder 4% du budget total du projet et ne sont pas éligibles à un financement par la subvention demandée</a:t>
            </a:r>
          </a:p>
          <a:p>
            <a:pPr marL="457200" lvl="1" indent="0">
              <a:buNone/>
            </a:pPr>
            <a:endParaRPr lang="fr-FR" dirty="0"/>
          </a:p>
          <a:p>
            <a:pPr marL="457200" lvl="1" indent="0">
              <a:buNone/>
            </a:pPr>
            <a:endParaRPr lang="fr-FR" dirty="0"/>
          </a:p>
        </p:txBody>
      </p:sp>
      <p:sp>
        <p:nvSpPr>
          <p:cNvPr id="3" name="Rectangle 2"/>
          <p:cNvSpPr/>
          <p:nvPr>
            <p:custDataLst>
              <p:tags r:id="rId4"/>
            </p:custDataLst>
          </p:nvPr>
        </p:nvSpPr>
        <p:spPr>
          <a:xfrm>
            <a:off x="7173361" y="819628"/>
            <a:ext cx="1147483" cy="1200329"/>
          </a:xfrm>
          <a:prstGeom prst="rect">
            <a:avLst/>
          </a:prstGeom>
          <a:noFill/>
          <a:ln>
            <a:solidFill>
              <a:schemeClr val="bg1"/>
            </a:solidFill>
          </a:ln>
        </p:spPr>
        <p:txBody>
          <a:bodyPr wrap="square" lIns="91440" tIns="45720" rIns="91440" bIns="45720">
            <a:spAutoFit/>
          </a:bodyPr>
          <a:lstStyle/>
          <a:p>
            <a:pPr algn="ctr"/>
            <a:r>
              <a:rPr lang="fr-FR" sz="7200" b="1" cap="none" spc="200" dirty="0">
                <a:ln w="29210">
                  <a:solidFill>
                    <a:sysClr val="windowText" lastClr="000000"/>
                  </a:solidFill>
                </a:ln>
                <a:solidFill>
                  <a:srgbClr val="004A00">
                    <a:alpha val="50000"/>
                  </a:srgbClr>
                </a:solidFill>
                <a:effectLst>
                  <a:innerShdw blurRad="50800" dist="50800" dir="8100000">
                    <a:srgbClr val="7D7D7D">
                      <a:alpha val="73000"/>
                    </a:srgbClr>
                  </a:innerShdw>
                </a:effectLst>
              </a:rPr>
              <a:t>%</a:t>
            </a:r>
          </a:p>
        </p:txBody>
      </p:sp>
      <p:sp>
        <p:nvSpPr>
          <p:cNvPr id="4" name="Rectangle 3"/>
          <p:cNvSpPr/>
          <p:nvPr>
            <p:custDataLst>
              <p:tags r:id="rId5"/>
            </p:custDataLst>
          </p:nvPr>
        </p:nvSpPr>
        <p:spPr>
          <a:xfrm>
            <a:off x="7420732" y="2390580"/>
            <a:ext cx="652743" cy="1200329"/>
          </a:xfrm>
          <a:prstGeom prst="rect">
            <a:avLst/>
          </a:prstGeom>
          <a:noFill/>
        </p:spPr>
        <p:txBody>
          <a:bodyPr wrap="none" lIns="91440" tIns="45720" rIns="91440" bIns="45720">
            <a:spAutoFit/>
          </a:bodyPr>
          <a:lstStyle/>
          <a:p>
            <a:pPr algn="ctr"/>
            <a:r>
              <a:rPr lang="fr-FR" sz="7200" b="1" cap="none" spc="0" dirty="0">
                <a:ln w="19050">
                  <a:solidFill>
                    <a:sysClr val="windowText" lastClr="000000"/>
                  </a:solidFill>
                  <a:prstDash val="solid"/>
                </a:ln>
                <a:solidFill>
                  <a:srgbClr val="004A00"/>
                </a:solidFill>
                <a:effectLst>
                  <a:outerShdw blurRad="50000" dist="50800" dir="7500000" algn="tl">
                    <a:srgbClr val="000000">
                      <a:shade val="5000"/>
                      <a:alpha val="35000"/>
                    </a:srgbClr>
                  </a:outerShdw>
                </a:effectLst>
              </a:rPr>
              <a:t>€</a:t>
            </a:r>
          </a:p>
        </p:txBody>
      </p:sp>
      <p:sp>
        <p:nvSpPr>
          <p:cNvPr id="6" name="Espace réservé du numéro de diapositive 5"/>
          <p:cNvSpPr>
            <a:spLocks noGrp="1"/>
          </p:cNvSpPr>
          <p:nvPr>
            <p:ph type="sldNum" sz="quarter" idx="14"/>
            <p:custDataLst>
              <p:tags r:id="rId6"/>
            </p:custDataLst>
          </p:nvPr>
        </p:nvSpPr>
        <p:spPr/>
        <p:txBody>
          <a:bodyPr/>
          <a:lstStyle/>
          <a:p>
            <a:fld id="{9242190C-1718-4DF4-AE65-993259183895}" type="slidenum">
              <a:rPr lang="fr-FR" smtClean="0"/>
              <a:t>18</a:t>
            </a:fld>
            <a:endParaRPr lang="fr-FR"/>
          </a:p>
        </p:txBody>
      </p:sp>
      <p:sp>
        <p:nvSpPr>
          <p:cNvPr id="10" name="ZoneTexte 9"/>
          <p:cNvSpPr txBox="1"/>
          <p:nvPr>
            <p:custDataLst>
              <p:tags r:id="rId7"/>
            </p:custDataLst>
          </p:nvPr>
        </p:nvSpPr>
        <p:spPr>
          <a:xfrm>
            <a:off x="7507621" y="4907218"/>
            <a:ext cx="652742" cy="707886"/>
          </a:xfrm>
          <a:prstGeom prst="rect">
            <a:avLst/>
          </a:prstGeom>
          <a:noFill/>
        </p:spPr>
        <p:txBody>
          <a:bodyPr wrap="square" rtlCol="0">
            <a:spAutoFit/>
          </a:bodyPr>
          <a:lstStyle/>
          <a:p>
            <a:r>
              <a:rPr lang="fr-FR" sz="4000" b="1" dirty="0">
                <a:solidFill>
                  <a:srgbClr val="FF0000"/>
                </a:solidFill>
              </a:rPr>
              <a:t>X</a:t>
            </a:r>
          </a:p>
        </p:txBody>
      </p:sp>
    </p:spTree>
    <p:extLst>
      <p:ext uri="{BB962C8B-B14F-4D97-AF65-F5344CB8AC3E}">
        <p14:creationId xmlns:p14="http://schemas.microsoft.com/office/powerpoint/2010/main" val="9041350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custDataLst>
              <p:tags r:id="rId1"/>
            </p:custDataLst>
          </p:nvPr>
        </p:nvSpPr>
        <p:spPr>
          <a:xfrm>
            <a:off x="367553" y="362978"/>
            <a:ext cx="6553200" cy="481012"/>
          </a:xfrm>
        </p:spPr>
        <p:txBody>
          <a:bodyPr>
            <a:normAutofit/>
          </a:bodyPr>
          <a:lstStyle/>
          <a:p>
            <a:r>
              <a:rPr lang="fr-FR" dirty="0"/>
              <a:t>Prestations externes et commande publique</a:t>
            </a:r>
          </a:p>
        </p:txBody>
      </p:sp>
      <p:sp>
        <p:nvSpPr>
          <p:cNvPr id="8" name="Espace réservé du contenu 7"/>
          <p:cNvSpPr>
            <a:spLocks noGrp="1"/>
          </p:cNvSpPr>
          <p:nvPr>
            <p:ph idx="1"/>
            <p:custDataLst>
              <p:tags r:id="rId2"/>
            </p:custDataLst>
          </p:nvPr>
        </p:nvSpPr>
        <p:spPr>
          <a:xfrm>
            <a:off x="184170" y="1155921"/>
            <a:ext cx="8791387" cy="5473479"/>
          </a:xfrm>
        </p:spPr>
        <p:txBody>
          <a:bodyPr>
            <a:normAutofit/>
          </a:bodyPr>
          <a:lstStyle/>
          <a:p>
            <a:r>
              <a:rPr lang="fr-FR" sz="1600" b="1" dirty="0"/>
              <a:t>Le recours à des prestataires extérieurs fait partie des dépenses éligibles : </a:t>
            </a:r>
          </a:p>
          <a:p>
            <a:pPr lvl="1">
              <a:buFont typeface="Wingdings" panose="05000000000000000000" pitchFamily="2" charset="2"/>
              <a:buChar char="Ø"/>
            </a:pPr>
            <a:r>
              <a:rPr lang="fr-FR" dirty="0"/>
              <a:t>Prestations de conseil </a:t>
            </a:r>
          </a:p>
          <a:p>
            <a:pPr lvl="1">
              <a:buFont typeface="Wingdings" panose="05000000000000000000" pitchFamily="2" charset="2"/>
              <a:buChar char="Ø"/>
            </a:pPr>
            <a:r>
              <a:rPr lang="fr-FR" dirty="0"/>
              <a:t>Prestations d’évaluation </a:t>
            </a:r>
          </a:p>
          <a:p>
            <a:pPr lvl="1">
              <a:buFont typeface="Wingdings" panose="05000000000000000000" pitchFamily="2" charset="2"/>
              <a:buChar char="Ø"/>
            </a:pPr>
            <a:r>
              <a:rPr lang="fr-FR" dirty="0"/>
              <a:t>Prestations techniques (numérique, conception de vidéo, traductions…)</a:t>
            </a:r>
          </a:p>
          <a:p>
            <a:pPr lvl="1">
              <a:buFont typeface="Wingdings" panose="05000000000000000000" pitchFamily="2" charset="2"/>
              <a:buChar char="Ø"/>
            </a:pPr>
            <a:r>
              <a:rPr lang="fr-FR" dirty="0"/>
              <a:t>…</a:t>
            </a:r>
          </a:p>
          <a:p>
            <a:pPr marL="457200" lvl="1" indent="0">
              <a:buNone/>
            </a:pPr>
            <a:endParaRPr lang="fr-FR" dirty="0"/>
          </a:p>
          <a:p>
            <a:r>
              <a:rPr lang="fr-FR" sz="1600" b="1" dirty="0"/>
              <a:t>Veillez à respecter la réglementation qui s’impose à votre organisme en matière de commande publique :</a:t>
            </a:r>
            <a:endParaRPr lang="fr-FR" dirty="0"/>
          </a:p>
          <a:p>
            <a:pPr lvl="1">
              <a:buFont typeface="Wingdings" panose="05000000000000000000" pitchFamily="2" charset="2"/>
              <a:buChar char="Ø"/>
            </a:pPr>
            <a:r>
              <a:rPr lang="fr-FR" dirty="0"/>
              <a:t>Êtes-vous soumis aux règles de commande publique (pouvoir adjudicateur ou entité adjudicatrice) ? </a:t>
            </a:r>
          </a:p>
          <a:p>
            <a:pPr lvl="1">
              <a:buFont typeface="Wingdings" panose="05000000000000000000" pitchFamily="2" charset="2"/>
              <a:buChar char="Ø"/>
            </a:pPr>
            <a:r>
              <a:rPr lang="fr-FR" dirty="0"/>
              <a:t>Si oui, veillez à respecter les règles auxquelles vous êtes soumis dans le cadre de ce projet (dépend de votre statut, de vos missions et du montant du marché) </a:t>
            </a:r>
          </a:p>
          <a:p>
            <a:pPr lvl="1">
              <a:buFont typeface="Wingdings" panose="05000000000000000000" pitchFamily="2" charset="2"/>
              <a:buChar char="Ø"/>
            </a:pPr>
            <a:r>
              <a:rPr lang="fr-FR" dirty="0"/>
              <a:t>Si non, veillez à respecter une démarche responsable de mise en concurrence</a:t>
            </a:r>
            <a:endParaRPr lang="fr-FR" sz="1600" b="1" dirty="0">
              <a:solidFill>
                <a:srgbClr val="5AAB45"/>
              </a:solidFill>
            </a:endParaRPr>
          </a:p>
          <a:p>
            <a:pPr marL="0" indent="0">
              <a:buNone/>
            </a:pPr>
            <a:endParaRPr lang="fr-FR" sz="1600" b="1" dirty="0">
              <a:solidFill>
                <a:srgbClr val="5AAB45"/>
              </a:solidFill>
            </a:endParaRPr>
          </a:p>
          <a:p>
            <a:r>
              <a:rPr lang="fr-FR" sz="1600" b="1" dirty="0"/>
              <a:t>En aucun la CNSA ne pourra être tenue responsable d’un éventuel manquement à la réglementation qui s’impose au porteur en matière de commande publique : </a:t>
            </a:r>
          </a:p>
          <a:p>
            <a:pPr lvl="1">
              <a:buFont typeface="Wingdings" panose="05000000000000000000" pitchFamily="2" charset="2"/>
              <a:buChar char="Ø"/>
            </a:pPr>
            <a:r>
              <a:rPr lang="fr-FR" dirty="0"/>
              <a:t>Il incombe au porteur de respecter la réglementation </a:t>
            </a:r>
          </a:p>
          <a:p>
            <a:pPr lvl="1">
              <a:buFont typeface="Wingdings" panose="05000000000000000000" pitchFamily="2" charset="2"/>
              <a:buChar char="Ø"/>
            </a:pPr>
            <a:r>
              <a:rPr lang="fr-FR" dirty="0"/>
              <a:t>Bénéficier d’une subvention de la CNSA n’exonère en aucun cas le porteur de projet de son devoir de respect des règles de commande publique et de mise en concurrence</a:t>
            </a:r>
          </a:p>
          <a:p>
            <a:pPr marL="457200" lvl="1" indent="0">
              <a:buNone/>
            </a:pPr>
            <a:endParaRPr lang="fr-FR" dirty="0"/>
          </a:p>
        </p:txBody>
      </p:sp>
      <p:sp>
        <p:nvSpPr>
          <p:cNvPr id="3" name="Espace réservé du numéro de diapositive 2"/>
          <p:cNvSpPr>
            <a:spLocks noGrp="1"/>
          </p:cNvSpPr>
          <p:nvPr>
            <p:ph type="sldNum" sz="quarter" idx="14"/>
            <p:custDataLst>
              <p:tags r:id="rId3"/>
            </p:custDataLst>
          </p:nvPr>
        </p:nvSpPr>
        <p:spPr/>
        <p:txBody>
          <a:bodyPr/>
          <a:lstStyle/>
          <a:p>
            <a:fld id="{9242190C-1718-4DF4-AE65-993259183895}" type="slidenum">
              <a:rPr lang="fr-FR" smtClean="0"/>
              <a:t>19</a:t>
            </a:fld>
            <a:endParaRPr lang="fr-FR"/>
          </a:p>
        </p:txBody>
      </p:sp>
    </p:spTree>
    <p:extLst>
      <p:ext uri="{BB962C8B-B14F-4D97-AF65-F5344CB8AC3E}">
        <p14:creationId xmlns:p14="http://schemas.microsoft.com/office/powerpoint/2010/main" val="20732776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7B8B25A3-AE44-49C8-8E87-E188BCF3EF0C}"/>
              </a:ext>
            </a:extLst>
          </p:cNvPr>
          <p:cNvSpPr>
            <a:spLocks noGrp="1"/>
          </p:cNvSpPr>
          <p:nvPr>
            <p:ph type="body" sz="quarter" idx="10"/>
            <p:custDataLst>
              <p:tags r:id="rId1"/>
            </p:custDataLst>
          </p:nvPr>
        </p:nvSpPr>
        <p:spPr/>
        <p:txBody>
          <a:bodyPr/>
          <a:lstStyle/>
          <a:p>
            <a:r>
              <a:rPr lang="fr-FR" dirty="0"/>
              <a:t>Sommaire</a:t>
            </a:r>
          </a:p>
        </p:txBody>
      </p:sp>
      <p:sp>
        <p:nvSpPr>
          <p:cNvPr id="7" name="Espace réservé du contenu 6">
            <a:extLst>
              <a:ext uri="{FF2B5EF4-FFF2-40B4-BE49-F238E27FC236}">
                <a16:creationId xmlns:a16="http://schemas.microsoft.com/office/drawing/2014/main" id="{D14ED36E-4D4E-47E1-A01D-6671224492CC}"/>
              </a:ext>
            </a:extLst>
          </p:cNvPr>
          <p:cNvSpPr>
            <a:spLocks noGrp="1"/>
          </p:cNvSpPr>
          <p:nvPr>
            <p:ph idx="1"/>
            <p:custDataLst>
              <p:tags r:id="rId2"/>
            </p:custDataLst>
          </p:nvPr>
        </p:nvSpPr>
        <p:spPr>
          <a:xfrm>
            <a:off x="454643" y="1741714"/>
            <a:ext cx="8474672" cy="4641669"/>
          </a:xfrm>
        </p:spPr>
        <p:txBody>
          <a:bodyPr>
            <a:normAutofit/>
          </a:bodyPr>
          <a:lstStyle/>
          <a:p>
            <a:pPr>
              <a:spcBef>
                <a:spcPts val="600"/>
              </a:spcBef>
              <a:spcAft>
                <a:spcPts val="1200"/>
              </a:spcAft>
              <a:buFont typeface="Wingdings" panose="05000000000000000000" pitchFamily="2" charset="2"/>
              <a:buChar char="ü"/>
            </a:pPr>
            <a:r>
              <a:rPr lang="fr-FR" sz="1600" b="1" dirty="0"/>
              <a:t>L’appel à projets en bref</a:t>
            </a:r>
            <a:r>
              <a:rPr lang="fr-FR" sz="1600" dirty="0"/>
              <a:t>……………………………...……………………………..Page 3</a:t>
            </a:r>
          </a:p>
          <a:p>
            <a:pPr>
              <a:spcBef>
                <a:spcPts val="600"/>
              </a:spcBef>
              <a:spcAft>
                <a:spcPts val="1200"/>
              </a:spcAft>
              <a:buFont typeface="Wingdings" panose="05000000000000000000" pitchFamily="2" charset="2"/>
              <a:buChar char="ü"/>
            </a:pPr>
            <a:r>
              <a:rPr lang="fr-FR" sz="1600" b="1" dirty="0"/>
              <a:t>Qu’est-ce qu’un « bon » projet ? Les attendus de l’AAP « actions innovantes »</a:t>
            </a:r>
            <a:r>
              <a:rPr lang="fr-FR" sz="1600" dirty="0"/>
              <a:t>……………………………………………………………………………Page 6</a:t>
            </a:r>
          </a:p>
          <a:p>
            <a:pPr>
              <a:spcBef>
                <a:spcPts val="600"/>
              </a:spcBef>
              <a:spcAft>
                <a:spcPts val="1200"/>
              </a:spcAft>
              <a:buFont typeface="Wingdings" panose="05000000000000000000" pitchFamily="2" charset="2"/>
              <a:buChar char="ü"/>
            </a:pPr>
            <a:r>
              <a:rPr lang="fr-FR" sz="1600" b="1" dirty="0"/>
              <a:t>Les livrables associés au projet</a:t>
            </a:r>
            <a:r>
              <a:rPr lang="fr-FR" sz="1600" dirty="0"/>
              <a:t>……………………………………………………Page 11</a:t>
            </a:r>
          </a:p>
          <a:p>
            <a:pPr>
              <a:spcBef>
                <a:spcPts val="600"/>
              </a:spcBef>
              <a:spcAft>
                <a:spcPts val="1200"/>
              </a:spcAft>
              <a:buFont typeface="Wingdings" panose="05000000000000000000" pitchFamily="2" charset="2"/>
              <a:buChar char="ü"/>
            </a:pPr>
            <a:r>
              <a:rPr lang="fr-FR" sz="1600" b="1" dirty="0"/>
              <a:t>Les critères d’éligibilité</a:t>
            </a:r>
            <a:r>
              <a:rPr lang="fr-FR" sz="1600" dirty="0"/>
              <a:t>………………………………………………………………Page 14</a:t>
            </a:r>
            <a:r>
              <a:rPr lang="fr-FR" sz="1600" b="1" dirty="0"/>
              <a:t> </a:t>
            </a:r>
          </a:p>
          <a:p>
            <a:pPr>
              <a:spcBef>
                <a:spcPts val="600"/>
              </a:spcBef>
              <a:spcAft>
                <a:spcPts val="1200"/>
              </a:spcAft>
              <a:buFont typeface="Wingdings" panose="05000000000000000000" pitchFamily="2" charset="2"/>
              <a:buChar char="ü"/>
            </a:pPr>
            <a:r>
              <a:rPr lang="fr-FR" sz="1600" b="1" dirty="0"/>
              <a:t>Déposer un projet : modalités et calendrier</a:t>
            </a:r>
            <a:r>
              <a:rPr lang="fr-FR" sz="1600" dirty="0"/>
              <a:t>…………………………….............Page 21</a:t>
            </a:r>
          </a:p>
          <a:p>
            <a:pPr>
              <a:spcBef>
                <a:spcPts val="600"/>
              </a:spcBef>
              <a:spcAft>
                <a:spcPts val="1200"/>
              </a:spcAft>
              <a:buFont typeface="Wingdings" panose="05000000000000000000" pitchFamily="2" charset="2"/>
              <a:buChar char="ü"/>
            </a:pPr>
            <a:r>
              <a:rPr lang="fr-FR" sz="1600" b="1" dirty="0"/>
              <a:t>Votre projet n’est pas éligible… Quelles autres pistes de financement ?</a:t>
            </a:r>
            <a:r>
              <a:rPr lang="fr-FR" sz="1600" dirty="0"/>
              <a:t>….Page 27</a:t>
            </a:r>
          </a:p>
          <a:p>
            <a:pPr>
              <a:spcBef>
                <a:spcPts val="600"/>
              </a:spcBef>
              <a:spcAft>
                <a:spcPts val="1200"/>
              </a:spcAft>
              <a:buFont typeface="Wingdings" panose="05000000000000000000" pitchFamily="2" charset="2"/>
              <a:buChar char="ü"/>
            </a:pPr>
            <a:endParaRPr lang="fr-FR" sz="1600" dirty="0"/>
          </a:p>
          <a:p>
            <a:pPr>
              <a:spcBef>
                <a:spcPts val="600"/>
              </a:spcBef>
              <a:spcAft>
                <a:spcPts val="1200"/>
              </a:spcAft>
              <a:buFont typeface="Wingdings" panose="05000000000000000000" pitchFamily="2" charset="2"/>
              <a:buChar char="ü"/>
            </a:pPr>
            <a:endParaRPr lang="fr-FR" sz="1600" b="1" dirty="0"/>
          </a:p>
          <a:p>
            <a:endParaRPr lang="fr-FR" dirty="0"/>
          </a:p>
        </p:txBody>
      </p:sp>
      <p:sp>
        <p:nvSpPr>
          <p:cNvPr id="2" name="Espace réservé du numéro de diapositive 1">
            <a:extLst>
              <a:ext uri="{FF2B5EF4-FFF2-40B4-BE49-F238E27FC236}">
                <a16:creationId xmlns:a16="http://schemas.microsoft.com/office/drawing/2014/main" id="{8041597A-A70B-4696-BB73-4E63DDEF7449}"/>
              </a:ext>
            </a:extLst>
          </p:cNvPr>
          <p:cNvSpPr>
            <a:spLocks noGrp="1"/>
          </p:cNvSpPr>
          <p:nvPr>
            <p:ph type="sldNum" sz="quarter" idx="14"/>
          </p:nvPr>
        </p:nvSpPr>
        <p:spPr/>
        <p:txBody>
          <a:bodyPr/>
          <a:lstStyle/>
          <a:p>
            <a:fld id="{9242190C-1718-4DF4-AE65-993259183895}" type="slidenum">
              <a:rPr lang="fr-FR" smtClean="0"/>
              <a:t>2</a:t>
            </a:fld>
            <a:endParaRPr lang="fr-FR"/>
          </a:p>
        </p:txBody>
      </p:sp>
    </p:spTree>
    <p:extLst>
      <p:ext uri="{BB962C8B-B14F-4D97-AF65-F5344CB8AC3E}">
        <p14:creationId xmlns:p14="http://schemas.microsoft.com/office/powerpoint/2010/main" val="23814248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custDataLst>
              <p:tags r:id="rId1"/>
            </p:custDataLst>
          </p:nvPr>
        </p:nvSpPr>
        <p:spPr>
          <a:xfrm>
            <a:off x="589147" y="362978"/>
            <a:ext cx="6331606" cy="481012"/>
          </a:xfrm>
        </p:spPr>
        <p:txBody>
          <a:bodyPr>
            <a:normAutofit fontScale="85000" lnSpcReduction="10000"/>
          </a:bodyPr>
          <a:lstStyle/>
          <a:p>
            <a:r>
              <a:rPr lang="fr-FR" dirty="0"/>
              <a:t>Inutile d’aller plus loin si votre projet n’est pas éligible : </a:t>
            </a:r>
          </a:p>
        </p:txBody>
      </p:sp>
      <p:sp>
        <p:nvSpPr>
          <p:cNvPr id="8" name="Espace réservé du contenu 7"/>
          <p:cNvSpPr>
            <a:spLocks noGrp="1"/>
          </p:cNvSpPr>
          <p:nvPr>
            <p:ph idx="1"/>
            <p:custDataLst>
              <p:tags r:id="rId2"/>
            </p:custDataLst>
          </p:nvPr>
        </p:nvSpPr>
        <p:spPr>
          <a:xfrm>
            <a:off x="289308" y="1018715"/>
            <a:ext cx="8565383" cy="5702760"/>
          </a:xfrm>
        </p:spPr>
        <p:txBody>
          <a:bodyPr>
            <a:normAutofit lnSpcReduction="10000"/>
          </a:bodyPr>
          <a:lstStyle/>
          <a:p>
            <a:pPr>
              <a:buClrTx/>
            </a:pPr>
            <a:r>
              <a:rPr lang="fr-FR" sz="1600" b="1" dirty="0"/>
              <a:t>Votre projet concerne des dépenses non finançables, par exemple : </a:t>
            </a:r>
            <a:endParaRPr lang="fr-FR" dirty="0"/>
          </a:p>
          <a:p>
            <a:pPr marL="457200" lvl="1" indent="0">
              <a:buNone/>
            </a:pPr>
            <a:r>
              <a:rPr lang="fr-FR" b="1" dirty="0">
                <a:solidFill>
                  <a:srgbClr val="FF0000"/>
                </a:solidFill>
              </a:rPr>
              <a:t>x </a:t>
            </a:r>
            <a:r>
              <a:rPr lang="fr-FR" dirty="0"/>
              <a:t>Le financement pérenne d’un poste d’animateur </a:t>
            </a:r>
          </a:p>
          <a:p>
            <a:pPr marL="457200" lvl="1" indent="0">
              <a:buNone/>
            </a:pPr>
            <a:r>
              <a:rPr lang="fr-FR" b="1" dirty="0">
                <a:solidFill>
                  <a:srgbClr val="FF0000"/>
                </a:solidFill>
              </a:rPr>
              <a:t>x </a:t>
            </a:r>
            <a:r>
              <a:rPr lang="fr-FR" dirty="0"/>
              <a:t>L’achat d’un véhicule pour transporter des personnes </a:t>
            </a:r>
          </a:p>
          <a:p>
            <a:pPr marL="457200" lvl="1" indent="0">
              <a:buNone/>
            </a:pPr>
            <a:r>
              <a:rPr lang="fr-FR" b="1" dirty="0">
                <a:solidFill>
                  <a:srgbClr val="FF0000"/>
                </a:solidFill>
              </a:rPr>
              <a:t>x </a:t>
            </a:r>
            <a:r>
              <a:rPr lang="fr-FR" dirty="0"/>
              <a:t>La mise en place d’une formation pour des professionnels du secteur </a:t>
            </a:r>
          </a:p>
          <a:p>
            <a:pPr marL="457200" lvl="1" indent="0">
              <a:buNone/>
            </a:pPr>
            <a:r>
              <a:rPr lang="fr-FR" b="1" dirty="0">
                <a:solidFill>
                  <a:srgbClr val="FF0000"/>
                </a:solidFill>
              </a:rPr>
              <a:t>x </a:t>
            </a:r>
            <a:r>
              <a:rPr lang="fr-FR" dirty="0"/>
              <a:t>Un dispositif d’accessibilité sur un lieu public </a:t>
            </a:r>
          </a:p>
          <a:p>
            <a:pPr marL="457200" lvl="1" indent="0">
              <a:buNone/>
            </a:pPr>
            <a:r>
              <a:rPr lang="fr-FR" b="1" dirty="0">
                <a:solidFill>
                  <a:srgbClr val="FF0000"/>
                </a:solidFill>
              </a:rPr>
              <a:t>x </a:t>
            </a:r>
            <a:r>
              <a:rPr lang="fr-FR" dirty="0"/>
              <a:t>…</a:t>
            </a:r>
          </a:p>
          <a:p>
            <a:pPr marL="457200" lvl="1" indent="0">
              <a:buNone/>
            </a:pPr>
            <a:endParaRPr lang="fr-FR" dirty="0"/>
          </a:p>
          <a:p>
            <a:pPr>
              <a:buClrTx/>
            </a:pPr>
            <a:r>
              <a:rPr lang="fr-FR" sz="1600" b="1" dirty="0"/>
              <a:t>Votre projet fait déjà l’objet de pratiques courantes, par exemple : </a:t>
            </a:r>
          </a:p>
          <a:p>
            <a:pPr marL="457200" lvl="1" indent="0">
              <a:buNone/>
            </a:pPr>
            <a:r>
              <a:rPr lang="fr-FR" b="1" dirty="0">
                <a:solidFill>
                  <a:srgbClr val="FF0000"/>
                </a:solidFill>
              </a:rPr>
              <a:t>x  </a:t>
            </a:r>
            <a:r>
              <a:rPr lang="fr-FR" dirty="0"/>
              <a:t>L’aménagement d’un jardin thérapeutique </a:t>
            </a:r>
          </a:p>
          <a:p>
            <a:pPr marL="457200" lvl="1" indent="0">
              <a:buNone/>
            </a:pPr>
            <a:r>
              <a:rPr lang="fr-FR" b="1" dirty="0">
                <a:solidFill>
                  <a:srgbClr val="FF0000"/>
                </a:solidFill>
              </a:rPr>
              <a:t>x  </a:t>
            </a:r>
            <a:r>
              <a:rPr lang="fr-FR" dirty="0"/>
              <a:t>L’aménagement d’un espace sensoriel </a:t>
            </a:r>
          </a:p>
          <a:p>
            <a:pPr marL="457200" lvl="1" indent="0">
              <a:buNone/>
            </a:pPr>
            <a:r>
              <a:rPr lang="fr-FR" b="1" dirty="0">
                <a:solidFill>
                  <a:srgbClr val="FF0000"/>
                </a:solidFill>
              </a:rPr>
              <a:t>x  </a:t>
            </a:r>
            <a:r>
              <a:rPr lang="fr-FR" dirty="0"/>
              <a:t>L’installation d’un parcours de santé </a:t>
            </a:r>
          </a:p>
          <a:p>
            <a:pPr marL="457200" lvl="1" indent="0">
              <a:buNone/>
            </a:pPr>
            <a:r>
              <a:rPr lang="fr-FR" b="1" dirty="0">
                <a:solidFill>
                  <a:srgbClr val="FF0000"/>
                </a:solidFill>
              </a:rPr>
              <a:t>x </a:t>
            </a:r>
            <a:r>
              <a:rPr lang="fr-FR" dirty="0"/>
              <a:t>Des ateliers d’activités thérapeutiques ou occupationnelles</a:t>
            </a:r>
          </a:p>
          <a:p>
            <a:pPr marL="457200" lvl="1" indent="0">
              <a:buNone/>
            </a:pPr>
            <a:r>
              <a:rPr lang="fr-FR" b="1" dirty="0">
                <a:solidFill>
                  <a:srgbClr val="FF0000"/>
                </a:solidFill>
              </a:rPr>
              <a:t>x </a:t>
            </a:r>
            <a:r>
              <a:rPr lang="fr-FR" dirty="0"/>
              <a:t>Des bracelets de téléassistance</a:t>
            </a:r>
          </a:p>
          <a:p>
            <a:pPr marL="457200" lvl="1" indent="0">
              <a:buNone/>
            </a:pPr>
            <a:r>
              <a:rPr lang="fr-FR" b="1" dirty="0">
                <a:solidFill>
                  <a:srgbClr val="FF0000"/>
                </a:solidFill>
              </a:rPr>
              <a:t>x </a:t>
            </a:r>
            <a:r>
              <a:rPr lang="fr-FR" dirty="0"/>
              <a:t>…</a:t>
            </a:r>
          </a:p>
          <a:p>
            <a:pPr marL="457200" lvl="1" indent="0">
              <a:buNone/>
            </a:pPr>
            <a:endParaRPr lang="fr-FR" dirty="0"/>
          </a:p>
          <a:p>
            <a:pPr marL="457200" lvl="1" indent="0">
              <a:buNone/>
            </a:pPr>
            <a:endParaRPr lang="fr-FR" dirty="0"/>
          </a:p>
          <a:p>
            <a:pPr>
              <a:buClrTx/>
            </a:pPr>
            <a:r>
              <a:rPr lang="fr-FR" sz="1600" b="1" dirty="0"/>
              <a:t>Votre projet est de portée locale et/ou déjà expérimenté ou en cours d’expérimentation, par exemple :</a:t>
            </a:r>
          </a:p>
          <a:p>
            <a:pPr marL="457200" lvl="1" indent="0">
              <a:buNone/>
            </a:pPr>
            <a:r>
              <a:rPr lang="fr-FR" b="1" dirty="0">
                <a:solidFill>
                  <a:srgbClr val="FF0000"/>
                </a:solidFill>
              </a:rPr>
              <a:t>x  </a:t>
            </a:r>
            <a:r>
              <a:rPr lang="fr-FR" dirty="0"/>
              <a:t>Aménagement d’un tiers-lieu dans un EHPAD</a:t>
            </a:r>
          </a:p>
          <a:p>
            <a:pPr marL="457200" lvl="1" indent="0">
              <a:buNone/>
            </a:pPr>
            <a:r>
              <a:rPr lang="fr-FR" b="1" dirty="0">
                <a:solidFill>
                  <a:srgbClr val="FF0000"/>
                </a:solidFill>
              </a:rPr>
              <a:t>x  </a:t>
            </a:r>
            <a:r>
              <a:rPr lang="fr-FR" dirty="0"/>
              <a:t>Mise en place d’un café des aidants</a:t>
            </a:r>
            <a:r>
              <a:rPr lang="fr-FR" b="1" dirty="0">
                <a:solidFill>
                  <a:srgbClr val="FF0000"/>
                </a:solidFill>
              </a:rPr>
              <a:t> </a:t>
            </a:r>
            <a:endParaRPr lang="fr-FR" dirty="0"/>
          </a:p>
          <a:p>
            <a:pPr marL="457200" lvl="1" indent="0">
              <a:buNone/>
            </a:pPr>
            <a:r>
              <a:rPr lang="fr-FR" b="1" dirty="0">
                <a:solidFill>
                  <a:srgbClr val="FF0000"/>
                </a:solidFill>
              </a:rPr>
              <a:t>x  </a:t>
            </a:r>
            <a:r>
              <a:rPr lang="fr-FR" dirty="0"/>
              <a:t>Mise en place d’un bus itinérant à visée de lien social</a:t>
            </a:r>
          </a:p>
          <a:p>
            <a:pPr marL="457200" lvl="1" indent="0">
              <a:buNone/>
            </a:pPr>
            <a:r>
              <a:rPr lang="fr-FR" b="1" dirty="0">
                <a:solidFill>
                  <a:srgbClr val="FF0000"/>
                </a:solidFill>
              </a:rPr>
              <a:t>x  </a:t>
            </a:r>
            <a:r>
              <a:rPr lang="fr-FR" dirty="0"/>
              <a:t>Création d’un habitat inclusif </a:t>
            </a:r>
          </a:p>
          <a:p>
            <a:pPr marL="457200" lvl="1" indent="0">
              <a:buNone/>
            </a:pPr>
            <a:r>
              <a:rPr lang="fr-FR" b="1" dirty="0">
                <a:solidFill>
                  <a:srgbClr val="FF0000"/>
                </a:solidFill>
              </a:rPr>
              <a:t>x </a:t>
            </a:r>
            <a:r>
              <a:rPr lang="fr-FR" dirty="0"/>
              <a:t>…</a:t>
            </a:r>
          </a:p>
          <a:p>
            <a:pPr marL="457200" lvl="1" indent="0">
              <a:buNone/>
            </a:pPr>
            <a:endParaRPr lang="fr-FR" dirty="0"/>
          </a:p>
          <a:p>
            <a:pPr marL="457200" lvl="1" indent="0">
              <a:buNone/>
            </a:pPr>
            <a:endParaRPr lang="fr-FR" sz="1800" dirty="0"/>
          </a:p>
          <a:p>
            <a:pPr lvl="1">
              <a:buFont typeface="Wingdings" panose="05000000000000000000" pitchFamily="2" charset="2"/>
              <a:buChar char="Ø"/>
            </a:pPr>
            <a:endParaRPr lang="fr-FR" dirty="0"/>
          </a:p>
        </p:txBody>
      </p:sp>
      <p:sp>
        <p:nvSpPr>
          <p:cNvPr id="3" name="Espace réservé du numéro de diapositive 2"/>
          <p:cNvSpPr>
            <a:spLocks noGrp="1"/>
          </p:cNvSpPr>
          <p:nvPr>
            <p:ph type="sldNum" sz="quarter" idx="14"/>
            <p:custDataLst>
              <p:tags r:id="rId3"/>
            </p:custDataLst>
          </p:nvPr>
        </p:nvSpPr>
        <p:spPr/>
        <p:txBody>
          <a:bodyPr/>
          <a:lstStyle/>
          <a:p>
            <a:fld id="{9242190C-1718-4DF4-AE65-993259183895}" type="slidenum">
              <a:rPr lang="fr-FR" smtClean="0"/>
              <a:t>20</a:t>
            </a:fld>
            <a:endParaRPr lang="fr-FR" dirty="0"/>
          </a:p>
        </p:txBody>
      </p:sp>
    </p:spTree>
    <p:extLst>
      <p:ext uri="{BB962C8B-B14F-4D97-AF65-F5344CB8AC3E}">
        <p14:creationId xmlns:p14="http://schemas.microsoft.com/office/powerpoint/2010/main" val="20283587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custDataLst>
              <p:tags r:id="rId1"/>
            </p:custDataLst>
          </p:nvPr>
        </p:nvSpPr>
        <p:spPr>
          <a:xfrm>
            <a:off x="3168807" y="2832279"/>
            <a:ext cx="4555468" cy="1424650"/>
          </a:xfrm>
        </p:spPr>
        <p:txBody>
          <a:bodyPr>
            <a:normAutofit/>
          </a:bodyPr>
          <a:lstStyle/>
          <a:p>
            <a:pPr>
              <a:spcBef>
                <a:spcPts val="600"/>
              </a:spcBef>
              <a:spcAft>
                <a:spcPts val="1200"/>
              </a:spcAft>
            </a:pPr>
            <a:r>
              <a:rPr lang="fr-FR" sz="2400" dirty="0"/>
              <a:t>Déposer un projet : modalités et calendrier</a:t>
            </a:r>
          </a:p>
        </p:txBody>
      </p:sp>
    </p:spTree>
    <p:extLst>
      <p:ext uri="{BB962C8B-B14F-4D97-AF65-F5344CB8AC3E}">
        <p14:creationId xmlns:p14="http://schemas.microsoft.com/office/powerpoint/2010/main" val="42782416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custDataLst>
              <p:tags r:id="rId1"/>
            </p:custDataLst>
          </p:nvPr>
        </p:nvSpPr>
        <p:spPr>
          <a:xfrm>
            <a:off x="589147" y="362978"/>
            <a:ext cx="6331606" cy="481012"/>
          </a:xfrm>
        </p:spPr>
        <p:txBody>
          <a:bodyPr>
            <a:normAutofit/>
          </a:bodyPr>
          <a:lstStyle/>
          <a:p>
            <a:r>
              <a:rPr lang="fr-FR" dirty="0"/>
              <a:t>Un bon document de projet détaillé, c’est :</a:t>
            </a:r>
          </a:p>
        </p:txBody>
      </p:sp>
      <p:sp>
        <p:nvSpPr>
          <p:cNvPr id="8" name="Espace réservé du contenu 7"/>
          <p:cNvSpPr>
            <a:spLocks noGrp="1"/>
          </p:cNvSpPr>
          <p:nvPr>
            <p:ph idx="1"/>
            <p:custDataLst>
              <p:tags r:id="rId2"/>
            </p:custDataLst>
          </p:nvPr>
        </p:nvSpPr>
        <p:spPr>
          <a:xfrm>
            <a:off x="184171" y="1200112"/>
            <a:ext cx="6360064" cy="5478591"/>
          </a:xfrm>
        </p:spPr>
        <p:txBody>
          <a:bodyPr>
            <a:normAutofit/>
          </a:bodyPr>
          <a:lstStyle/>
          <a:p>
            <a:r>
              <a:rPr lang="fr-FR" sz="1600" b="1" dirty="0"/>
              <a:t>Un document rédigé après avoir pris connaissance du </a:t>
            </a:r>
            <a:r>
              <a:rPr lang="fr-FR" sz="1600" b="1" dirty="0">
                <a:hlinkClick r:id="rId7"/>
              </a:rPr>
              <a:t>G</a:t>
            </a:r>
            <a:r>
              <a:rPr lang="fr-FR" sz="1600" b="1" dirty="0">
                <a:hlinkClick r:id="rId7"/>
              </a:rPr>
              <a:t>uide pour la présentation d'un projet (PDF, 251,32 Ko)</a:t>
            </a:r>
            <a:endParaRPr lang="fr-FR" sz="1600" b="1" dirty="0"/>
          </a:p>
          <a:p>
            <a:r>
              <a:rPr lang="fr-FR" sz="1600" b="1" dirty="0"/>
              <a:t>C'est in fine :</a:t>
            </a:r>
          </a:p>
          <a:p>
            <a:endParaRPr lang="fr-FR" sz="1600" b="1" dirty="0"/>
          </a:p>
          <a:p>
            <a:r>
              <a:rPr lang="fr-FR" sz="1600" b="1" dirty="0"/>
              <a:t>Un document qui permet à la CNSA de comprendre ce que vous souhaitez faire</a:t>
            </a:r>
          </a:p>
          <a:p>
            <a:pPr lvl="1">
              <a:buFont typeface="Wingdings" panose="05000000000000000000" pitchFamily="2" charset="2"/>
              <a:buChar char="Ø"/>
            </a:pPr>
            <a:r>
              <a:rPr lang="fr-FR" dirty="0"/>
              <a:t>Qu’allez-vous mettre en place </a:t>
            </a:r>
            <a:r>
              <a:rPr lang="fr-FR" b="1" dirty="0"/>
              <a:t>concrètement</a:t>
            </a:r>
            <a:r>
              <a:rPr lang="fr-FR" dirty="0"/>
              <a:t> ?  </a:t>
            </a:r>
          </a:p>
          <a:p>
            <a:pPr lvl="1">
              <a:buFont typeface="Wingdings" panose="05000000000000000000" pitchFamily="2" charset="2"/>
              <a:buChar char="Ø"/>
            </a:pPr>
            <a:r>
              <a:rPr lang="fr-FR" dirty="0"/>
              <a:t>Comment allez-vous procéder pour mettre en œuvre ce projet ?</a:t>
            </a:r>
          </a:p>
          <a:p>
            <a:pPr lvl="1">
              <a:buFont typeface="Wingdings" panose="05000000000000000000" pitchFamily="2" charset="2"/>
              <a:buChar char="Ø"/>
            </a:pPr>
            <a:r>
              <a:rPr lang="fr-FR" dirty="0"/>
              <a:t>Qu’est-ce qui vous permettra de dire que l’expérience est concluante ? </a:t>
            </a:r>
            <a:endParaRPr lang="fr-FR" sz="1600" b="1" dirty="0">
              <a:solidFill>
                <a:srgbClr val="5AAB45"/>
              </a:solidFill>
            </a:endParaRPr>
          </a:p>
          <a:p>
            <a:pPr marL="0" indent="0">
              <a:buNone/>
            </a:pPr>
            <a:endParaRPr lang="fr-FR" sz="1600" b="1" dirty="0">
              <a:solidFill>
                <a:srgbClr val="5AAB45"/>
              </a:solidFill>
            </a:endParaRPr>
          </a:p>
          <a:p>
            <a:r>
              <a:rPr lang="fr-FR" sz="1600" b="1" dirty="0"/>
              <a:t>Un document qui permet à la CNSA d’évaluer votre projet sur l’ensemble des critères présentés </a:t>
            </a:r>
          </a:p>
          <a:p>
            <a:pPr lvl="1">
              <a:buFont typeface="Wingdings" panose="05000000000000000000" pitchFamily="2" charset="2"/>
              <a:buChar char="Ø"/>
            </a:pPr>
            <a:r>
              <a:rPr lang="fr-FR" dirty="0"/>
              <a:t>Votre document doit être pensé comme une réponse aux critères d’évaluation (cf. pages 9 à 13)</a:t>
            </a:r>
          </a:p>
          <a:p>
            <a:pPr marL="457200" lvl="1" indent="0">
              <a:buNone/>
            </a:pPr>
            <a:endParaRPr lang="fr-FR" b="1" dirty="0"/>
          </a:p>
          <a:p>
            <a:r>
              <a:rPr lang="fr-FR" sz="1600" b="1" dirty="0"/>
              <a:t>Un document </a:t>
            </a:r>
            <a:r>
              <a:rPr lang="fr-FR" sz="1600" b="1" u="sng" dirty="0"/>
              <a:t>synthétique</a:t>
            </a:r>
            <a:r>
              <a:rPr lang="fr-FR" sz="1600" b="1" dirty="0"/>
              <a:t> et pédagogique </a:t>
            </a:r>
          </a:p>
          <a:p>
            <a:pPr lvl="1">
              <a:buFont typeface="Wingdings" panose="05000000000000000000" pitchFamily="2" charset="2"/>
              <a:buChar char="Ø"/>
            </a:pPr>
            <a:r>
              <a:rPr lang="fr-FR" dirty="0"/>
              <a:t>Inutile de nous présenter l’histoire du secteur médico-social, nous la connaissons déjà…</a:t>
            </a:r>
          </a:p>
          <a:p>
            <a:pPr lvl="1">
              <a:buFont typeface="Wingdings" panose="05000000000000000000" pitchFamily="2" charset="2"/>
              <a:buChar char="Ø"/>
            </a:pPr>
            <a:r>
              <a:rPr lang="fr-FR" dirty="0"/>
              <a:t>… Par contre, nous ne connaissons pas votre projet ! </a:t>
            </a:r>
          </a:p>
          <a:p>
            <a:pPr lvl="1">
              <a:buFont typeface="Wingdings" panose="05000000000000000000" pitchFamily="2" charset="2"/>
              <a:buChar char="Ø"/>
            </a:pPr>
            <a:r>
              <a:rPr lang="fr-FR" dirty="0"/>
              <a:t>Mettez en valeur les informations principales </a:t>
            </a:r>
          </a:p>
          <a:p>
            <a:pPr lvl="1">
              <a:buFont typeface="Wingdings" panose="05000000000000000000" pitchFamily="2" charset="2"/>
              <a:buChar char="Ø"/>
            </a:pPr>
            <a:endParaRPr lang="fr-FR" dirty="0"/>
          </a:p>
        </p:txBody>
      </p:sp>
      <p:grpSp>
        <p:nvGrpSpPr>
          <p:cNvPr id="46" name="Groupe 45"/>
          <p:cNvGrpSpPr/>
          <p:nvPr>
            <p:custDataLst>
              <p:tags r:id="rId3"/>
            </p:custDataLst>
          </p:nvPr>
        </p:nvGrpSpPr>
        <p:grpSpPr>
          <a:xfrm>
            <a:off x="7368560" y="1280797"/>
            <a:ext cx="864096" cy="1512168"/>
            <a:chOff x="3635896" y="2636912"/>
            <a:chExt cx="864096" cy="1512168"/>
          </a:xfrm>
          <a:solidFill>
            <a:srgbClr val="92D050"/>
          </a:solidFill>
        </p:grpSpPr>
        <p:cxnSp>
          <p:nvCxnSpPr>
            <p:cNvPr id="48" name="Connecteur droit 47"/>
            <p:cNvCxnSpPr/>
            <p:nvPr/>
          </p:nvCxnSpPr>
          <p:spPr>
            <a:xfrm>
              <a:off x="4067944" y="3645024"/>
              <a:ext cx="144016" cy="504056"/>
            </a:xfrm>
            <a:prstGeom prst="line">
              <a:avLst/>
            </a:prstGeom>
            <a:grpFill/>
          </p:spPr>
          <p:style>
            <a:lnRef idx="1">
              <a:schemeClr val="accent1"/>
            </a:lnRef>
            <a:fillRef idx="0">
              <a:schemeClr val="accent1"/>
            </a:fillRef>
            <a:effectRef idx="0">
              <a:schemeClr val="accent1"/>
            </a:effectRef>
            <a:fontRef idx="minor">
              <a:schemeClr val="tx1"/>
            </a:fontRef>
          </p:style>
        </p:cxnSp>
        <p:cxnSp>
          <p:nvCxnSpPr>
            <p:cNvPr id="47" name="Connecteur droit 46"/>
            <p:cNvCxnSpPr/>
            <p:nvPr/>
          </p:nvCxnSpPr>
          <p:spPr>
            <a:xfrm flipH="1">
              <a:off x="3995936" y="3645024"/>
              <a:ext cx="72008" cy="504056"/>
            </a:xfrm>
            <a:prstGeom prst="line">
              <a:avLst/>
            </a:prstGeom>
            <a:grpFill/>
          </p:spPr>
          <p:style>
            <a:lnRef idx="1">
              <a:schemeClr val="accent1"/>
            </a:lnRef>
            <a:fillRef idx="0">
              <a:schemeClr val="accent1"/>
            </a:fillRef>
            <a:effectRef idx="0">
              <a:schemeClr val="accent1"/>
            </a:effectRef>
            <a:fontRef idx="minor">
              <a:schemeClr val="tx1"/>
            </a:fontRef>
          </p:style>
        </p:cxnSp>
        <p:cxnSp>
          <p:nvCxnSpPr>
            <p:cNvPr id="49" name="Connecteur droit 48"/>
            <p:cNvCxnSpPr/>
            <p:nvPr/>
          </p:nvCxnSpPr>
          <p:spPr>
            <a:xfrm flipH="1">
              <a:off x="3851920" y="4149080"/>
              <a:ext cx="144016" cy="0"/>
            </a:xfrm>
            <a:prstGeom prst="line">
              <a:avLst/>
            </a:prstGeom>
            <a:grpFill/>
          </p:spPr>
          <p:style>
            <a:lnRef idx="1">
              <a:schemeClr val="accent1"/>
            </a:lnRef>
            <a:fillRef idx="0">
              <a:schemeClr val="accent1"/>
            </a:fillRef>
            <a:effectRef idx="0">
              <a:schemeClr val="accent1"/>
            </a:effectRef>
            <a:fontRef idx="minor">
              <a:schemeClr val="tx1"/>
            </a:fontRef>
          </p:style>
        </p:cxnSp>
        <p:cxnSp>
          <p:nvCxnSpPr>
            <p:cNvPr id="50" name="Connecteur droit 49"/>
            <p:cNvCxnSpPr/>
            <p:nvPr/>
          </p:nvCxnSpPr>
          <p:spPr>
            <a:xfrm>
              <a:off x="4211960" y="4149080"/>
              <a:ext cx="144016" cy="0"/>
            </a:xfrm>
            <a:prstGeom prst="line">
              <a:avLst/>
            </a:prstGeom>
            <a:grpFill/>
          </p:spPr>
          <p:style>
            <a:lnRef idx="1">
              <a:schemeClr val="accent1"/>
            </a:lnRef>
            <a:fillRef idx="0">
              <a:schemeClr val="accent1"/>
            </a:fillRef>
            <a:effectRef idx="0">
              <a:schemeClr val="accent1"/>
            </a:effectRef>
            <a:fontRef idx="minor">
              <a:schemeClr val="tx1"/>
            </a:fontRef>
          </p:style>
        </p:cxnSp>
        <p:cxnSp>
          <p:nvCxnSpPr>
            <p:cNvPr id="51" name="Connecteur droit 50"/>
            <p:cNvCxnSpPr/>
            <p:nvPr/>
          </p:nvCxnSpPr>
          <p:spPr>
            <a:xfrm flipV="1">
              <a:off x="4067944" y="3284984"/>
              <a:ext cx="0" cy="360040"/>
            </a:xfrm>
            <a:prstGeom prst="line">
              <a:avLst/>
            </a:prstGeom>
            <a:grpFill/>
          </p:spPr>
          <p:style>
            <a:lnRef idx="1">
              <a:schemeClr val="accent1"/>
            </a:lnRef>
            <a:fillRef idx="0">
              <a:schemeClr val="accent1"/>
            </a:fillRef>
            <a:effectRef idx="0">
              <a:schemeClr val="accent1"/>
            </a:effectRef>
            <a:fontRef idx="minor">
              <a:schemeClr val="tx1"/>
            </a:fontRef>
          </p:style>
        </p:cxnSp>
        <p:sp>
          <p:nvSpPr>
            <p:cNvPr id="52" name="Ellipse 51"/>
            <p:cNvSpPr/>
            <p:nvPr/>
          </p:nvSpPr>
          <p:spPr>
            <a:xfrm>
              <a:off x="3905926" y="2888940"/>
              <a:ext cx="324036" cy="396044"/>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53" name="Connecteur droit 52"/>
            <p:cNvCxnSpPr/>
            <p:nvPr/>
          </p:nvCxnSpPr>
          <p:spPr>
            <a:xfrm flipH="1">
              <a:off x="3887924" y="3356992"/>
              <a:ext cx="180020" cy="108012"/>
            </a:xfrm>
            <a:prstGeom prst="line">
              <a:avLst/>
            </a:prstGeom>
            <a:grpFill/>
          </p:spPr>
          <p:style>
            <a:lnRef idx="1">
              <a:schemeClr val="accent1"/>
            </a:lnRef>
            <a:fillRef idx="0">
              <a:schemeClr val="accent1"/>
            </a:fillRef>
            <a:effectRef idx="0">
              <a:schemeClr val="accent1"/>
            </a:effectRef>
            <a:fontRef idx="minor">
              <a:schemeClr val="tx1"/>
            </a:fontRef>
          </p:style>
        </p:cxnSp>
        <p:sp>
          <p:nvSpPr>
            <p:cNvPr id="54" name="Rectangle 53"/>
            <p:cNvSpPr/>
            <p:nvPr/>
          </p:nvSpPr>
          <p:spPr>
            <a:xfrm>
              <a:off x="3635896" y="3284984"/>
              <a:ext cx="252028" cy="36004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A</a:t>
              </a:r>
            </a:p>
            <a:p>
              <a:pPr algn="ctr"/>
              <a:endParaRPr lang="fr-FR" dirty="0"/>
            </a:p>
            <a:p>
              <a:pPr algn="ctr"/>
              <a:endParaRPr lang="fr-FR" sz="200" dirty="0"/>
            </a:p>
            <a:p>
              <a:pPr algn="ctr"/>
              <a:endParaRPr lang="fr-FR" dirty="0"/>
            </a:p>
          </p:txBody>
        </p:sp>
        <p:cxnSp>
          <p:nvCxnSpPr>
            <p:cNvPr id="55" name="Connecteur droit 54"/>
            <p:cNvCxnSpPr/>
            <p:nvPr/>
          </p:nvCxnSpPr>
          <p:spPr>
            <a:xfrm flipH="1">
              <a:off x="3698903" y="3356992"/>
              <a:ext cx="126014" cy="0"/>
            </a:xfrm>
            <a:prstGeom prst="line">
              <a:avLst/>
            </a:prstGeom>
            <a:grpFill/>
          </p:spPr>
          <p:style>
            <a:lnRef idx="1">
              <a:schemeClr val="accent1"/>
            </a:lnRef>
            <a:fillRef idx="0">
              <a:schemeClr val="accent1"/>
            </a:fillRef>
            <a:effectRef idx="0">
              <a:schemeClr val="accent1"/>
            </a:effectRef>
            <a:fontRef idx="minor">
              <a:schemeClr val="tx1"/>
            </a:fontRef>
          </p:style>
        </p:cxnSp>
        <p:cxnSp>
          <p:nvCxnSpPr>
            <p:cNvPr id="56" name="Connecteur droit 55"/>
            <p:cNvCxnSpPr/>
            <p:nvPr/>
          </p:nvCxnSpPr>
          <p:spPr>
            <a:xfrm flipH="1">
              <a:off x="3707904" y="3429000"/>
              <a:ext cx="126014" cy="0"/>
            </a:xfrm>
            <a:prstGeom prst="line">
              <a:avLst/>
            </a:prstGeom>
            <a:grpFill/>
          </p:spPr>
          <p:style>
            <a:lnRef idx="1">
              <a:schemeClr val="accent1"/>
            </a:lnRef>
            <a:fillRef idx="0">
              <a:schemeClr val="accent1"/>
            </a:fillRef>
            <a:effectRef idx="0">
              <a:schemeClr val="accent1"/>
            </a:effectRef>
            <a:fontRef idx="minor">
              <a:schemeClr val="tx1"/>
            </a:fontRef>
          </p:style>
        </p:cxnSp>
        <p:cxnSp>
          <p:nvCxnSpPr>
            <p:cNvPr id="57" name="Connecteur droit 56"/>
            <p:cNvCxnSpPr/>
            <p:nvPr/>
          </p:nvCxnSpPr>
          <p:spPr>
            <a:xfrm flipH="1">
              <a:off x="3707904" y="3501008"/>
              <a:ext cx="126014" cy="0"/>
            </a:xfrm>
            <a:prstGeom prst="line">
              <a:avLst/>
            </a:prstGeom>
            <a:grpFill/>
          </p:spPr>
          <p:style>
            <a:lnRef idx="1">
              <a:schemeClr val="accent1"/>
            </a:lnRef>
            <a:fillRef idx="0">
              <a:schemeClr val="accent1"/>
            </a:fillRef>
            <a:effectRef idx="0">
              <a:schemeClr val="accent1"/>
            </a:effectRef>
            <a:fontRef idx="minor">
              <a:schemeClr val="tx1"/>
            </a:fontRef>
          </p:style>
        </p:cxnSp>
        <p:cxnSp>
          <p:nvCxnSpPr>
            <p:cNvPr id="58" name="Connecteur droit 57"/>
            <p:cNvCxnSpPr/>
            <p:nvPr/>
          </p:nvCxnSpPr>
          <p:spPr>
            <a:xfrm flipV="1">
              <a:off x="4067944" y="3284984"/>
              <a:ext cx="360040" cy="72008"/>
            </a:xfrm>
            <a:prstGeom prst="line">
              <a:avLst/>
            </a:prstGeom>
            <a:grpFill/>
          </p:spPr>
          <p:style>
            <a:lnRef idx="1">
              <a:schemeClr val="accent1"/>
            </a:lnRef>
            <a:fillRef idx="0">
              <a:schemeClr val="accent1"/>
            </a:fillRef>
            <a:effectRef idx="0">
              <a:schemeClr val="accent1"/>
            </a:effectRef>
            <a:fontRef idx="minor">
              <a:schemeClr val="tx1"/>
            </a:fontRef>
          </p:style>
        </p:cxnSp>
        <p:cxnSp>
          <p:nvCxnSpPr>
            <p:cNvPr id="59" name="Connecteur droit 58"/>
            <p:cNvCxnSpPr>
              <a:endCxn id="52" idx="7"/>
            </p:cNvCxnSpPr>
            <p:nvPr/>
          </p:nvCxnSpPr>
          <p:spPr>
            <a:xfrm flipH="1" flipV="1">
              <a:off x="4182508" y="2946939"/>
              <a:ext cx="245476" cy="338045"/>
            </a:xfrm>
            <a:prstGeom prst="line">
              <a:avLst/>
            </a:prstGeom>
            <a:grpFill/>
          </p:spPr>
          <p:style>
            <a:lnRef idx="1">
              <a:schemeClr val="accent1"/>
            </a:lnRef>
            <a:fillRef idx="0">
              <a:schemeClr val="accent1"/>
            </a:fillRef>
            <a:effectRef idx="0">
              <a:schemeClr val="accent1"/>
            </a:effectRef>
            <a:fontRef idx="minor">
              <a:schemeClr val="tx1"/>
            </a:fontRef>
          </p:style>
        </p:cxnSp>
        <p:cxnSp>
          <p:nvCxnSpPr>
            <p:cNvPr id="60" name="Connecteur droit 59"/>
            <p:cNvCxnSpPr/>
            <p:nvPr/>
          </p:nvCxnSpPr>
          <p:spPr>
            <a:xfrm flipH="1">
              <a:off x="4067944" y="3072462"/>
              <a:ext cx="128091" cy="43499"/>
            </a:xfrm>
            <a:prstGeom prst="line">
              <a:avLst/>
            </a:prstGeom>
            <a:grpFill/>
          </p:spPr>
          <p:style>
            <a:lnRef idx="1">
              <a:schemeClr val="accent1"/>
            </a:lnRef>
            <a:fillRef idx="0">
              <a:schemeClr val="accent1"/>
            </a:fillRef>
            <a:effectRef idx="0">
              <a:schemeClr val="accent1"/>
            </a:effectRef>
            <a:fontRef idx="minor">
              <a:schemeClr val="tx1"/>
            </a:fontRef>
          </p:style>
        </p:cxnSp>
        <p:cxnSp>
          <p:nvCxnSpPr>
            <p:cNvPr id="61" name="Connecteur droit 60"/>
            <p:cNvCxnSpPr>
              <a:endCxn id="52" idx="2"/>
            </p:cNvCxnSpPr>
            <p:nvPr/>
          </p:nvCxnSpPr>
          <p:spPr>
            <a:xfrm flipH="1" flipV="1">
              <a:off x="3905926" y="3086962"/>
              <a:ext cx="184134" cy="23644"/>
            </a:xfrm>
            <a:prstGeom prst="line">
              <a:avLst/>
            </a:prstGeom>
            <a:grpFill/>
          </p:spPr>
          <p:style>
            <a:lnRef idx="1">
              <a:schemeClr val="accent1"/>
            </a:lnRef>
            <a:fillRef idx="0">
              <a:schemeClr val="accent1"/>
            </a:fillRef>
            <a:effectRef idx="0">
              <a:schemeClr val="accent1"/>
            </a:effectRef>
            <a:fontRef idx="minor">
              <a:schemeClr val="tx1"/>
            </a:fontRef>
          </p:style>
        </p:cxnSp>
        <p:sp>
          <p:nvSpPr>
            <p:cNvPr id="62" name="Ellipse 61"/>
            <p:cNvSpPr/>
            <p:nvPr/>
          </p:nvSpPr>
          <p:spPr>
            <a:xfrm>
              <a:off x="3973076" y="3109124"/>
              <a:ext cx="45719" cy="45719"/>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3" name="Ellipse 62"/>
            <p:cNvSpPr/>
            <p:nvPr/>
          </p:nvSpPr>
          <p:spPr>
            <a:xfrm>
              <a:off x="4094233" y="3111352"/>
              <a:ext cx="45719" cy="45719"/>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4" name="Bulle ronde 63"/>
            <p:cNvSpPr/>
            <p:nvPr/>
          </p:nvSpPr>
          <p:spPr>
            <a:xfrm>
              <a:off x="4067944" y="2636912"/>
              <a:ext cx="432048" cy="252028"/>
            </a:xfrm>
            <a:prstGeom prst="wedgeEllipseCallou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a:t>
              </a:r>
            </a:p>
          </p:txBody>
        </p:sp>
      </p:grpSp>
      <p:grpSp>
        <p:nvGrpSpPr>
          <p:cNvPr id="22" name="Groupe 21"/>
          <p:cNvGrpSpPr/>
          <p:nvPr>
            <p:custDataLst>
              <p:tags r:id="rId4"/>
            </p:custDataLst>
          </p:nvPr>
        </p:nvGrpSpPr>
        <p:grpSpPr>
          <a:xfrm>
            <a:off x="6999414" y="3156218"/>
            <a:ext cx="1730477" cy="2500827"/>
            <a:chOff x="6741459" y="2034988"/>
            <a:chExt cx="2232212" cy="3048000"/>
          </a:xfrm>
        </p:grpSpPr>
        <p:sp>
          <p:nvSpPr>
            <p:cNvPr id="23" name="Rectangle 22"/>
            <p:cNvSpPr/>
            <p:nvPr/>
          </p:nvSpPr>
          <p:spPr>
            <a:xfrm>
              <a:off x="6741459" y="2034988"/>
              <a:ext cx="2232212" cy="3048000"/>
            </a:xfrm>
            <a:prstGeom prst="rect">
              <a:avLst/>
            </a:prstGeom>
            <a:noFill/>
            <a:ln w="28575">
              <a:solidFill>
                <a:srgbClr val="92D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4" name="ZoneTexte 23"/>
            <p:cNvSpPr txBox="1"/>
            <p:nvPr/>
          </p:nvSpPr>
          <p:spPr>
            <a:xfrm>
              <a:off x="6849035" y="2223247"/>
              <a:ext cx="1990165" cy="461665"/>
            </a:xfrm>
            <a:prstGeom prst="rect">
              <a:avLst/>
            </a:prstGeom>
            <a:noFill/>
            <a:ln w="19050">
              <a:solidFill>
                <a:srgbClr val="5AAB45"/>
              </a:solidFill>
            </a:ln>
          </p:spPr>
          <p:txBody>
            <a:bodyPr wrap="square" rtlCol="0">
              <a:spAutoFit/>
            </a:bodyPr>
            <a:lstStyle/>
            <a:p>
              <a:pPr algn="ctr"/>
              <a:r>
                <a:rPr lang="fr-FR" sz="1200" b="1" dirty="0">
                  <a:solidFill>
                    <a:srgbClr val="6CB643"/>
                  </a:solidFill>
                </a:rPr>
                <a:t>Grille d’évaluation</a:t>
              </a:r>
            </a:p>
            <a:p>
              <a:pPr algn="ctr"/>
              <a:r>
                <a:rPr lang="fr-FR" sz="1200" b="1" dirty="0">
                  <a:solidFill>
                    <a:srgbClr val="6CB643"/>
                  </a:solidFill>
                </a:rPr>
                <a:t>Projet XX</a:t>
              </a:r>
            </a:p>
          </p:txBody>
        </p:sp>
        <p:sp>
          <p:nvSpPr>
            <p:cNvPr id="25" name="ZoneTexte 24"/>
            <p:cNvSpPr txBox="1"/>
            <p:nvPr/>
          </p:nvSpPr>
          <p:spPr>
            <a:xfrm>
              <a:off x="6741459" y="2922494"/>
              <a:ext cx="1353671" cy="276999"/>
            </a:xfrm>
            <a:prstGeom prst="rect">
              <a:avLst/>
            </a:prstGeom>
            <a:noFill/>
          </p:spPr>
          <p:txBody>
            <a:bodyPr wrap="square" rtlCol="0">
              <a:spAutoFit/>
            </a:bodyPr>
            <a:lstStyle/>
            <a:p>
              <a:r>
                <a:rPr lang="fr-FR" sz="1200" b="1" dirty="0">
                  <a:solidFill>
                    <a:srgbClr val="6CB643"/>
                  </a:solidFill>
                </a:rPr>
                <a:t>Eligibilité</a:t>
              </a:r>
            </a:p>
          </p:txBody>
        </p:sp>
        <p:sp>
          <p:nvSpPr>
            <p:cNvPr id="27" name="ZoneTexte 26"/>
            <p:cNvSpPr txBox="1"/>
            <p:nvPr/>
          </p:nvSpPr>
          <p:spPr>
            <a:xfrm>
              <a:off x="6741459" y="3333056"/>
              <a:ext cx="1353671" cy="276999"/>
            </a:xfrm>
            <a:prstGeom prst="rect">
              <a:avLst/>
            </a:prstGeom>
            <a:noFill/>
          </p:spPr>
          <p:txBody>
            <a:bodyPr wrap="square" rtlCol="0">
              <a:spAutoFit/>
            </a:bodyPr>
            <a:lstStyle/>
            <a:p>
              <a:r>
                <a:rPr lang="fr-FR" sz="1200" b="1" dirty="0">
                  <a:solidFill>
                    <a:srgbClr val="6CB643"/>
                  </a:solidFill>
                </a:rPr>
                <a:t>Légitimité</a:t>
              </a:r>
            </a:p>
          </p:txBody>
        </p:sp>
        <p:sp>
          <p:nvSpPr>
            <p:cNvPr id="26" name="Rectangle 25"/>
            <p:cNvSpPr/>
            <p:nvPr/>
          </p:nvSpPr>
          <p:spPr>
            <a:xfrm>
              <a:off x="8532813" y="2991743"/>
              <a:ext cx="168742" cy="138500"/>
            </a:xfrm>
            <a:prstGeom prst="rect">
              <a:avLst/>
            </a:prstGeom>
            <a:noFill/>
            <a:ln w="28575">
              <a:solidFill>
                <a:srgbClr val="5AAB4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9" name="ZoneTexte 28"/>
            <p:cNvSpPr txBox="1"/>
            <p:nvPr/>
          </p:nvSpPr>
          <p:spPr>
            <a:xfrm>
              <a:off x="6741459" y="4095964"/>
              <a:ext cx="1353671" cy="276999"/>
            </a:xfrm>
            <a:prstGeom prst="rect">
              <a:avLst/>
            </a:prstGeom>
            <a:noFill/>
          </p:spPr>
          <p:txBody>
            <a:bodyPr wrap="square" rtlCol="0">
              <a:spAutoFit/>
            </a:bodyPr>
            <a:lstStyle/>
            <a:p>
              <a:r>
                <a:rPr lang="fr-FR" sz="1200" b="1" dirty="0">
                  <a:solidFill>
                    <a:srgbClr val="6CB643"/>
                  </a:solidFill>
                </a:rPr>
                <a:t>Pertinence</a:t>
              </a:r>
            </a:p>
          </p:txBody>
        </p:sp>
        <p:sp>
          <p:nvSpPr>
            <p:cNvPr id="28" name="ZoneTexte 27"/>
            <p:cNvSpPr txBox="1"/>
            <p:nvPr/>
          </p:nvSpPr>
          <p:spPr>
            <a:xfrm>
              <a:off x="6741459" y="3737376"/>
              <a:ext cx="1353671" cy="276999"/>
            </a:xfrm>
            <a:prstGeom prst="rect">
              <a:avLst/>
            </a:prstGeom>
            <a:noFill/>
          </p:spPr>
          <p:txBody>
            <a:bodyPr wrap="square" rtlCol="0">
              <a:spAutoFit/>
            </a:bodyPr>
            <a:lstStyle/>
            <a:p>
              <a:r>
                <a:rPr lang="fr-FR" sz="1200" b="1" dirty="0">
                  <a:solidFill>
                    <a:srgbClr val="6CB643"/>
                  </a:solidFill>
                </a:rPr>
                <a:t>Expérience</a:t>
              </a:r>
            </a:p>
          </p:txBody>
        </p:sp>
        <p:sp>
          <p:nvSpPr>
            <p:cNvPr id="31" name="Rectangle 30"/>
            <p:cNvSpPr/>
            <p:nvPr/>
          </p:nvSpPr>
          <p:spPr>
            <a:xfrm>
              <a:off x="8532813" y="3384388"/>
              <a:ext cx="168742" cy="138500"/>
            </a:xfrm>
            <a:prstGeom prst="rect">
              <a:avLst/>
            </a:prstGeom>
            <a:noFill/>
            <a:ln w="28575">
              <a:solidFill>
                <a:srgbClr val="5AAB4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0" name="ZoneTexte 29"/>
            <p:cNvSpPr txBox="1"/>
            <p:nvPr/>
          </p:nvSpPr>
          <p:spPr>
            <a:xfrm>
              <a:off x="6741459" y="4470666"/>
              <a:ext cx="1353671" cy="276999"/>
            </a:xfrm>
            <a:prstGeom prst="rect">
              <a:avLst/>
            </a:prstGeom>
            <a:noFill/>
          </p:spPr>
          <p:txBody>
            <a:bodyPr wrap="square" rtlCol="0">
              <a:spAutoFit/>
            </a:bodyPr>
            <a:lstStyle/>
            <a:p>
              <a:r>
                <a:rPr lang="fr-FR" sz="1200" b="1" dirty="0">
                  <a:solidFill>
                    <a:srgbClr val="6CB643"/>
                  </a:solidFill>
                </a:rPr>
                <a:t>Méthode</a:t>
              </a:r>
            </a:p>
          </p:txBody>
        </p:sp>
        <p:sp>
          <p:nvSpPr>
            <p:cNvPr id="44" name="Rectangle 43"/>
            <p:cNvSpPr/>
            <p:nvPr/>
          </p:nvSpPr>
          <p:spPr>
            <a:xfrm>
              <a:off x="8532813" y="4165213"/>
              <a:ext cx="168742" cy="138500"/>
            </a:xfrm>
            <a:prstGeom prst="rect">
              <a:avLst/>
            </a:prstGeom>
            <a:noFill/>
            <a:ln w="28575">
              <a:solidFill>
                <a:srgbClr val="5AAB4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2" name="Rectangle 31"/>
            <p:cNvSpPr/>
            <p:nvPr/>
          </p:nvSpPr>
          <p:spPr>
            <a:xfrm>
              <a:off x="8532813" y="3806625"/>
              <a:ext cx="168742" cy="138500"/>
            </a:xfrm>
            <a:prstGeom prst="rect">
              <a:avLst/>
            </a:prstGeom>
            <a:noFill/>
            <a:ln w="28575">
              <a:solidFill>
                <a:srgbClr val="5AAB4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5" name="Rectangle 44"/>
            <p:cNvSpPr/>
            <p:nvPr/>
          </p:nvSpPr>
          <p:spPr>
            <a:xfrm>
              <a:off x="8532813" y="4539915"/>
              <a:ext cx="168742" cy="138500"/>
            </a:xfrm>
            <a:prstGeom prst="rect">
              <a:avLst/>
            </a:prstGeom>
            <a:noFill/>
            <a:ln w="28575">
              <a:solidFill>
                <a:srgbClr val="5AAB4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sp>
        <p:nvSpPr>
          <p:cNvPr id="4" name="Espace réservé du numéro de diapositive 3"/>
          <p:cNvSpPr>
            <a:spLocks noGrp="1"/>
          </p:cNvSpPr>
          <p:nvPr>
            <p:ph type="sldNum" sz="quarter" idx="14"/>
            <p:custDataLst>
              <p:tags r:id="rId5"/>
            </p:custDataLst>
          </p:nvPr>
        </p:nvSpPr>
        <p:spPr/>
        <p:txBody>
          <a:bodyPr/>
          <a:lstStyle/>
          <a:p>
            <a:fld id="{9242190C-1718-4DF4-AE65-993259183895}" type="slidenum">
              <a:rPr lang="fr-FR" smtClean="0"/>
              <a:t>22</a:t>
            </a:fld>
            <a:endParaRPr lang="fr-FR" dirty="0"/>
          </a:p>
        </p:txBody>
      </p:sp>
    </p:spTree>
    <p:extLst>
      <p:ext uri="{BB962C8B-B14F-4D97-AF65-F5344CB8AC3E}">
        <p14:creationId xmlns:p14="http://schemas.microsoft.com/office/powerpoint/2010/main" val="17964226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custDataLst>
              <p:tags r:id="rId1"/>
            </p:custDataLst>
          </p:nvPr>
        </p:nvSpPr>
        <p:spPr/>
        <p:txBody>
          <a:bodyPr/>
          <a:lstStyle/>
          <a:p>
            <a:r>
              <a:rPr lang="fr-FR" dirty="0"/>
              <a:t>Comment déposer votre projet ? </a:t>
            </a:r>
          </a:p>
        </p:txBody>
      </p:sp>
      <p:sp>
        <p:nvSpPr>
          <p:cNvPr id="4" name="Espace réservé du contenu 3"/>
          <p:cNvSpPr>
            <a:spLocks noGrp="1"/>
          </p:cNvSpPr>
          <p:nvPr>
            <p:ph idx="1"/>
            <p:custDataLst>
              <p:tags r:id="rId2"/>
            </p:custDataLst>
          </p:nvPr>
        </p:nvSpPr>
        <p:spPr>
          <a:xfrm>
            <a:off x="557334" y="986118"/>
            <a:ext cx="7897091" cy="5719482"/>
          </a:xfrm>
        </p:spPr>
        <p:txBody>
          <a:bodyPr>
            <a:noAutofit/>
          </a:bodyPr>
          <a:lstStyle/>
          <a:p>
            <a:pPr marL="457200" lvl="1" indent="0">
              <a:buNone/>
            </a:pPr>
            <a:endParaRPr lang="fr-FR" dirty="0"/>
          </a:p>
          <a:p>
            <a:r>
              <a:rPr lang="fr-FR" sz="1600" b="1" dirty="0"/>
              <a:t>Modalités pratiques pour déposer votre projet :</a:t>
            </a:r>
          </a:p>
          <a:p>
            <a:pPr marL="0" indent="0">
              <a:buNone/>
            </a:pPr>
            <a:endParaRPr lang="fr-FR" b="1" dirty="0"/>
          </a:p>
          <a:p>
            <a:pPr lvl="1">
              <a:buFont typeface="Wingdings" panose="05000000000000000000" pitchFamily="2" charset="2"/>
              <a:buChar char="Ø"/>
            </a:pPr>
            <a:r>
              <a:rPr lang="fr-FR" b="1" dirty="0"/>
              <a:t>Étape 1 : dépôt en ligne :</a:t>
            </a:r>
            <a:r>
              <a:rPr lang="fr-FR" dirty="0"/>
              <a:t> </a:t>
            </a:r>
            <a:r>
              <a:rPr lang="fr-FR" b="1" u="sng" dirty="0">
                <a:hlinkClick r:id="rId5"/>
              </a:rPr>
              <a:t>https://galis-subventions.cnsa.fr</a:t>
            </a:r>
            <a:r>
              <a:rPr lang="fr-FR" b="1" dirty="0">
                <a:hlinkClick r:id="rId5"/>
              </a:rPr>
              <a:t>/</a:t>
            </a:r>
            <a:endParaRPr lang="fr-FR" b="1" dirty="0"/>
          </a:p>
          <a:p>
            <a:pPr lvl="2">
              <a:buFont typeface="Wingdings" panose="05000000000000000000" pitchFamily="2" charset="2"/>
              <a:buChar char="Ø"/>
            </a:pPr>
            <a:r>
              <a:rPr lang="fr-FR" dirty="0">
                <a:hlinkClick r:id="rId6"/>
              </a:rPr>
              <a:t>Calendrier et modalités pratiques sur le site de la CNSA</a:t>
            </a:r>
            <a:endParaRPr lang="fr-FR" dirty="0"/>
          </a:p>
          <a:p>
            <a:pPr lvl="1">
              <a:buFont typeface="Arial" panose="020B0604020202020204" pitchFamily="34" charset="0"/>
              <a:buChar char="•"/>
            </a:pPr>
            <a:endParaRPr lang="fr-FR" dirty="0"/>
          </a:p>
          <a:p>
            <a:pPr lvl="1">
              <a:buFont typeface="Arial" panose="020B0604020202020204" pitchFamily="34" charset="0"/>
              <a:buChar char="•"/>
            </a:pPr>
            <a:r>
              <a:rPr lang="fr-FR" b="1" dirty="0"/>
              <a:t>Étape 2 : Envoi par courrier avec accusé réception </a:t>
            </a:r>
            <a:r>
              <a:rPr lang="fr-FR" dirty="0"/>
              <a:t>des pièces demandées à l’adresse suivante : </a:t>
            </a:r>
          </a:p>
          <a:p>
            <a:pPr marL="0" indent="0">
              <a:spcBef>
                <a:spcPts val="0"/>
              </a:spcBef>
              <a:buNone/>
            </a:pPr>
            <a:r>
              <a:rPr lang="fr-FR" b="1" dirty="0"/>
              <a:t> 			</a:t>
            </a:r>
            <a:r>
              <a:rPr lang="fr-FR" sz="1200" dirty="0"/>
              <a:t>	</a:t>
            </a:r>
            <a:r>
              <a:rPr lang="fr-FR" sz="1200" b="1" dirty="0"/>
              <a:t>CNSA</a:t>
            </a:r>
          </a:p>
          <a:p>
            <a:pPr marL="0" indent="0" algn="ctr">
              <a:spcBef>
                <a:spcPts val="0"/>
              </a:spcBef>
              <a:buNone/>
            </a:pPr>
            <a:r>
              <a:rPr lang="fr-FR" sz="1200" b="1" dirty="0"/>
              <a:t>Direction scientifique</a:t>
            </a:r>
          </a:p>
          <a:p>
            <a:pPr marL="0" indent="0" algn="ctr">
              <a:spcBef>
                <a:spcPts val="0"/>
              </a:spcBef>
              <a:buNone/>
            </a:pPr>
            <a:r>
              <a:rPr lang="fr-FR" sz="1200" b="1" dirty="0"/>
              <a:t>Actions innovantes - « Expérimenter 2022 »</a:t>
            </a:r>
          </a:p>
          <a:p>
            <a:pPr marL="0" indent="0" algn="ctr">
              <a:spcBef>
                <a:spcPts val="0"/>
              </a:spcBef>
              <a:buNone/>
            </a:pPr>
            <a:r>
              <a:rPr lang="fr-FR" sz="1200" b="1" dirty="0"/>
              <a:t>66, avenue du Maine</a:t>
            </a:r>
          </a:p>
          <a:p>
            <a:pPr marL="0" indent="0" algn="ctr">
              <a:spcBef>
                <a:spcPts val="0"/>
              </a:spcBef>
              <a:buNone/>
            </a:pPr>
            <a:r>
              <a:rPr lang="fr-FR" sz="1200" b="1" dirty="0"/>
              <a:t>75682 Paris cedex 14</a:t>
            </a:r>
            <a:endParaRPr lang="fr-FR" dirty="0"/>
          </a:p>
          <a:p>
            <a:pPr marL="0" indent="0">
              <a:buNone/>
            </a:pPr>
            <a:endParaRPr lang="fr-FR" dirty="0"/>
          </a:p>
          <a:p>
            <a:r>
              <a:rPr lang="fr-FR" sz="1600" b="1" dirty="0"/>
              <a:t>Guide pour la présentation d'un projet : rédaction du résumé et du projet détaillé</a:t>
            </a:r>
          </a:p>
          <a:p>
            <a:pPr lvl="1">
              <a:buFont typeface="Wingdings" panose="05000000000000000000" pitchFamily="2" charset="2"/>
              <a:buChar char="Ø"/>
            </a:pPr>
            <a:r>
              <a:rPr lang="fr-FR" dirty="0">
                <a:hlinkClick r:id="rId7"/>
              </a:rPr>
              <a:t>Guide accessible sur le site de la CNSA (PDF, 251,32 Ko)</a:t>
            </a:r>
            <a:endParaRPr lang="fr-FR" dirty="0"/>
          </a:p>
          <a:p>
            <a:endParaRPr lang="fr-FR" dirty="0"/>
          </a:p>
          <a:p>
            <a:r>
              <a:rPr lang="fr-FR" sz="1600" b="1" dirty="0"/>
              <a:t>Document d’aide pour le dépôt du dossier sur la plate-forme </a:t>
            </a:r>
            <a:r>
              <a:rPr lang="fr-FR" sz="1600" b="1" dirty="0" err="1"/>
              <a:t>Galis</a:t>
            </a:r>
            <a:endParaRPr lang="fr-FR" sz="1600" b="1" dirty="0"/>
          </a:p>
          <a:p>
            <a:pPr lvl="1">
              <a:buFont typeface="Wingdings" panose="05000000000000000000" pitchFamily="2" charset="2"/>
              <a:buChar char="Ø"/>
            </a:pPr>
            <a:r>
              <a:rPr lang="fr-FR" dirty="0">
                <a:hlinkClick r:id="rId8"/>
              </a:rPr>
              <a:t>Création du compte</a:t>
            </a:r>
            <a:endParaRPr lang="fr-FR" dirty="0"/>
          </a:p>
          <a:p>
            <a:pPr lvl="1">
              <a:buFont typeface="Wingdings" panose="05000000000000000000" pitchFamily="2" charset="2"/>
              <a:buChar char="Ø"/>
            </a:pPr>
            <a:r>
              <a:rPr lang="fr-FR" dirty="0">
                <a:hlinkClick r:id="rId9"/>
              </a:rPr>
              <a:t>Dépôt du dossier</a:t>
            </a:r>
            <a:endParaRPr lang="fr-FR" dirty="0"/>
          </a:p>
          <a:p>
            <a:pPr>
              <a:buFont typeface="Wingdings" panose="05000000000000000000" pitchFamily="2" charset="2"/>
              <a:buChar char="ü"/>
            </a:pPr>
            <a:endParaRPr lang="fr-FR" dirty="0"/>
          </a:p>
          <a:p>
            <a:pPr lvl="1">
              <a:buFont typeface="Arial" panose="020B0604020202020204" pitchFamily="34" charset="0"/>
              <a:buChar char="•"/>
            </a:pPr>
            <a:endParaRPr lang="fr-FR" dirty="0"/>
          </a:p>
          <a:p>
            <a:endParaRPr lang="fr-FR" dirty="0"/>
          </a:p>
        </p:txBody>
      </p:sp>
      <p:sp>
        <p:nvSpPr>
          <p:cNvPr id="3" name="Espace réservé du numéro de diapositive 2"/>
          <p:cNvSpPr>
            <a:spLocks noGrp="1"/>
          </p:cNvSpPr>
          <p:nvPr>
            <p:ph type="sldNum" sz="quarter" idx="14"/>
            <p:custDataLst>
              <p:tags r:id="rId3"/>
            </p:custDataLst>
          </p:nvPr>
        </p:nvSpPr>
        <p:spPr/>
        <p:txBody>
          <a:bodyPr/>
          <a:lstStyle/>
          <a:p>
            <a:fld id="{9242190C-1718-4DF4-AE65-993259183895}" type="slidenum">
              <a:rPr lang="fr-FR" smtClean="0"/>
              <a:t>23</a:t>
            </a:fld>
            <a:endParaRPr lang="fr-FR"/>
          </a:p>
        </p:txBody>
      </p:sp>
    </p:spTree>
    <p:extLst>
      <p:ext uri="{BB962C8B-B14F-4D97-AF65-F5344CB8AC3E}">
        <p14:creationId xmlns:p14="http://schemas.microsoft.com/office/powerpoint/2010/main" val="41563535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custDataLst>
              <p:tags r:id="rId1"/>
            </p:custDataLst>
          </p:nvPr>
        </p:nvSpPr>
        <p:spPr/>
        <p:txBody>
          <a:bodyPr/>
          <a:lstStyle/>
          <a:p>
            <a:r>
              <a:rPr lang="fr-FR" dirty="0"/>
              <a:t>Les pièces constitutives de votre dossier</a:t>
            </a:r>
          </a:p>
        </p:txBody>
      </p:sp>
      <p:graphicFrame>
        <p:nvGraphicFramePr>
          <p:cNvPr id="5" name="Espace réservé du tableau 4"/>
          <p:cNvGraphicFramePr>
            <a:graphicFrameLocks/>
          </p:cNvGraphicFramePr>
          <p:nvPr>
            <p:custDataLst>
              <p:tags r:id="rId2"/>
            </p:custDataLst>
            <p:extLst>
              <p:ext uri="{D42A27DB-BD31-4B8C-83A1-F6EECF244321}">
                <p14:modId xmlns:p14="http://schemas.microsoft.com/office/powerpoint/2010/main" val="944424167"/>
              </p:ext>
            </p:extLst>
          </p:nvPr>
        </p:nvGraphicFramePr>
        <p:xfrm>
          <a:off x="116542" y="949124"/>
          <a:ext cx="8955740" cy="5853208"/>
        </p:xfrm>
        <a:graphic>
          <a:graphicData uri="http://schemas.openxmlformats.org/drawingml/2006/table">
            <a:tbl>
              <a:tblPr firstRow="1" bandRow="1"/>
              <a:tblGrid>
                <a:gridCol w="1563645">
                  <a:extLst>
                    <a:ext uri="{9D8B030D-6E8A-4147-A177-3AD203B41FA5}">
                      <a16:colId xmlns:a16="http://schemas.microsoft.com/office/drawing/2014/main" val="3772997583"/>
                    </a:ext>
                  </a:extLst>
                </a:gridCol>
                <a:gridCol w="4380161">
                  <a:extLst>
                    <a:ext uri="{9D8B030D-6E8A-4147-A177-3AD203B41FA5}">
                      <a16:colId xmlns:a16="http://schemas.microsoft.com/office/drawing/2014/main" val="2793952184"/>
                    </a:ext>
                  </a:extLst>
                </a:gridCol>
                <a:gridCol w="1407252">
                  <a:extLst>
                    <a:ext uri="{9D8B030D-6E8A-4147-A177-3AD203B41FA5}">
                      <a16:colId xmlns:a16="http://schemas.microsoft.com/office/drawing/2014/main" val="1316709964"/>
                    </a:ext>
                  </a:extLst>
                </a:gridCol>
                <a:gridCol w="1604682">
                  <a:extLst>
                    <a:ext uri="{9D8B030D-6E8A-4147-A177-3AD203B41FA5}">
                      <a16:colId xmlns:a16="http://schemas.microsoft.com/office/drawing/2014/main" val="3400286420"/>
                    </a:ext>
                  </a:extLst>
                </a:gridCol>
              </a:tblGrid>
              <a:tr h="382153">
                <a:tc>
                  <a:txBody>
                    <a:bodyPr/>
                    <a:lstStyle/>
                    <a:p>
                      <a:pPr algn="ctr">
                        <a:lnSpc>
                          <a:spcPts val="1250"/>
                        </a:lnSpc>
                        <a:spcAft>
                          <a:spcPts val="0"/>
                        </a:spcAft>
                      </a:pPr>
                      <a:r>
                        <a:rPr lang="fr-FR" sz="1200" b="1" kern="1800" noProof="0" dirty="0">
                          <a:effectLst/>
                        </a:rPr>
                        <a:t>Pièces</a:t>
                      </a:r>
                      <a:endParaRPr lang="fr-FR" sz="1000" b="1" noProof="0" dirty="0">
                        <a:effectLst/>
                        <a:latin typeface="Arial"/>
                        <a:ea typeface="Times New Roman"/>
                        <a:cs typeface="Times New Roman"/>
                      </a:endParaRPr>
                    </a:p>
                  </a:txBody>
                  <a:tcPr marL="68580" marR="68580" marT="0" marB="0" anchor="ctr"/>
                </a:tc>
                <a:tc>
                  <a:txBody>
                    <a:bodyPr/>
                    <a:lstStyle/>
                    <a:p>
                      <a:pPr algn="ctr">
                        <a:lnSpc>
                          <a:spcPts val="1250"/>
                        </a:lnSpc>
                        <a:spcAft>
                          <a:spcPts val="0"/>
                        </a:spcAft>
                      </a:pPr>
                      <a:r>
                        <a:rPr lang="fr-FR" sz="1200" b="1" kern="1800" noProof="0" dirty="0">
                          <a:effectLst/>
                        </a:rPr>
                        <a:t>Contenu</a:t>
                      </a:r>
                      <a:endParaRPr lang="fr-FR" sz="1000" b="1" noProof="0" dirty="0">
                        <a:effectLst/>
                        <a:latin typeface="Arial"/>
                        <a:ea typeface="Times New Roman"/>
                        <a:cs typeface="Times New Roman"/>
                      </a:endParaRPr>
                    </a:p>
                  </a:txBody>
                  <a:tcPr marL="68580" marR="68580" marT="0" marB="0" anchor="ctr"/>
                </a:tc>
                <a:tc>
                  <a:txBody>
                    <a:bodyPr/>
                    <a:lstStyle/>
                    <a:p>
                      <a:pPr algn="ctr">
                        <a:lnSpc>
                          <a:spcPts val="1250"/>
                        </a:lnSpc>
                        <a:spcAft>
                          <a:spcPts val="0"/>
                        </a:spcAft>
                      </a:pPr>
                      <a:r>
                        <a:rPr lang="fr-FR" sz="1200" b="1" kern="1800" noProof="0" dirty="0">
                          <a:effectLst/>
                        </a:rPr>
                        <a:t> Dépôt en ligne</a:t>
                      </a:r>
                      <a:endParaRPr lang="fr-FR" sz="1000" b="1" noProof="0" dirty="0">
                        <a:effectLst/>
                        <a:latin typeface="Arial"/>
                        <a:ea typeface="Times New Roman"/>
                        <a:cs typeface="Times New Roman"/>
                      </a:endParaRPr>
                    </a:p>
                  </a:txBody>
                  <a:tcPr marL="68580" marR="68580" marT="0" marB="0" anchor="ctr"/>
                </a:tc>
                <a:tc>
                  <a:txBody>
                    <a:bodyPr/>
                    <a:lstStyle/>
                    <a:p>
                      <a:pPr algn="ctr">
                        <a:lnSpc>
                          <a:spcPts val="1250"/>
                        </a:lnSpc>
                        <a:spcAft>
                          <a:spcPts val="0"/>
                        </a:spcAft>
                      </a:pPr>
                      <a:r>
                        <a:rPr lang="fr-FR" sz="1200" b="1" kern="1800" noProof="0" dirty="0">
                          <a:effectLst/>
                        </a:rPr>
                        <a:t>Envoi par courrier en</a:t>
                      </a:r>
                      <a:r>
                        <a:rPr lang="fr-FR" sz="1200" b="1" kern="1800" baseline="0" noProof="0" dirty="0">
                          <a:effectLst/>
                        </a:rPr>
                        <a:t> recommandé avec accusé réception</a:t>
                      </a:r>
                      <a:endParaRPr lang="fr-FR" sz="1000" b="1" noProof="0" dirty="0">
                        <a:effectLst/>
                        <a:latin typeface="Arial"/>
                        <a:ea typeface="Times New Roman"/>
                        <a:cs typeface="Times New Roman"/>
                      </a:endParaRPr>
                    </a:p>
                  </a:txBody>
                  <a:tcPr marL="68580" marR="68580" marT="0" marB="0" anchor="ctr"/>
                </a:tc>
                <a:extLst>
                  <a:ext uri="{0D108BD9-81ED-4DB2-BD59-A6C34878D82A}">
                    <a16:rowId xmlns:a16="http://schemas.microsoft.com/office/drawing/2014/main" val="989028429"/>
                  </a:ext>
                </a:extLst>
              </a:tr>
              <a:tr h="1092736">
                <a:tc>
                  <a:txBody>
                    <a:bodyPr/>
                    <a:lstStyle/>
                    <a:p>
                      <a:pPr algn="l">
                        <a:lnSpc>
                          <a:spcPts val="1250"/>
                        </a:lnSpc>
                        <a:spcAft>
                          <a:spcPts val="0"/>
                        </a:spcAft>
                      </a:pPr>
                      <a:r>
                        <a:rPr lang="fr-FR" sz="1000" b="1" kern="1800" dirty="0">
                          <a:effectLst/>
                        </a:rPr>
                        <a:t>Formulaire de demande de financement</a:t>
                      </a:r>
                      <a:endParaRPr lang="fr-FR" sz="1000" b="1" dirty="0">
                        <a:effectLst/>
                        <a:latin typeface="Arial"/>
                        <a:ea typeface="Times New Roman"/>
                        <a:cs typeface="Times New Roman"/>
                      </a:endParaRPr>
                    </a:p>
                  </a:txBody>
                  <a:tcPr marL="68580" marR="68580" marT="0" marB="0" anchor="ctr"/>
                </a:tc>
                <a:tc>
                  <a:txBody>
                    <a:bodyPr/>
                    <a:lstStyle/>
                    <a:p>
                      <a:pPr algn="l">
                        <a:lnSpc>
                          <a:spcPts val="1250"/>
                        </a:lnSpc>
                        <a:spcAft>
                          <a:spcPts val="0"/>
                        </a:spcAft>
                      </a:pPr>
                      <a:r>
                        <a:rPr lang="fr-FR" sz="1000" kern="1800" dirty="0">
                          <a:effectLst/>
                        </a:rPr>
                        <a:t> </a:t>
                      </a:r>
                      <a:endParaRPr lang="fr-FR" sz="1000" dirty="0">
                        <a:effectLst/>
                      </a:endParaRPr>
                    </a:p>
                    <a:p>
                      <a:pPr algn="l">
                        <a:lnSpc>
                          <a:spcPts val="1250"/>
                        </a:lnSpc>
                        <a:spcAft>
                          <a:spcPts val="0"/>
                        </a:spcAft>
                      </a:pPr>
                      <a:r>
                        <a:rPr lang="fr-FR" sz="1000" kern="1800" dirty="0">
                          <a:effectLst/>
                        </a:rPr>
                        <a:t> </a:t>
                      </a:r>
                      <a:endParaRPr lang="fr-FR" sz="1000" dirty="0">
                        <a:effectLst/>
                      </a:endParaRPr>
                    </a:p>
                    <a:p>
                      <a:pPr algn="l">
                        <a:lnSpc>
                          <a:spcPts val="1250"/>
                        </a:lnSpc>
                        <a:spcAft>
                          <a:spcPts val="0"/>
                        </a:spcAft>
                      </a:pPr>
                      <a:r>
                        <a:rPr lang="fr-FR" sz="1000" kern="1800" baseline="0" dirty="0">
                          <a:effectLst/>
                        </a:rPr>
                        <a:t>Édité lors de la procédure en ligne</a:t>
                      </a:r>
                      <a:endParaRPr lang="fr-FR" sz="1000" kern="1800" baseline="0" dirty="0">
                        <a:solidFill>
                          <a:srgbClr val="FF0000"/>
                        </a:solidFill>
                        <a:effectLst/>
                        <a:latin typeface="Arial"/>
                        <a:ea typeface="Times New Roman"/>
                        <a:cs typeface="Arial"/>
                      </a:endParaRPr>
                    </a:p>
                  </a:txBody>
                  <a:tcPr marL="68580" marR="68580" marT="0" marB="0" anchor="ctr"/>
                </a:tc>
                <a:tc>
                  <a:txBody>
                    <a:bodyPr/>
                    <a:lstStyle/>
                    <a:p>
                      <a:pPr algn="ctr">
                        <a:lnSpc>
                          <a:spcPts val="1250"/>
                        </a:lnSpc>
                        <a:spcAft>
                          <a:spcPts val="0"/>
                        </a:spcAft>
                      </a:pPr>
                      <a:r>
                        <a:rPr lang="fr-FR" sz="1000" kern="1800" dirty="0">
                          <a:effectLst/>
                        </a:rPr>
                        <a:t>OUI</a:t>
                      </a:r>
                      <a:endParaRPr lang="fr-FR" sz="1000" dirty="0">
                        <a:effectLst/>
                      </a:endParaRPr>
                    </a:p>
                    <a:p>
                      <a:pPr algn="l">
                        <a:lnSpc>
                          <a:spcPts val="1250"/>
                        </a:lnSpc>
                        <a:spcAft>
                          <a:spcPts val="0"/>
                        </a:spcAft>
                      </a:pPr>
                      <a:r>
                        <a:rPr lang="fr-FR" sz="1000" kern="1800" dirty="0">
                          <a:effectLst/>
                        </a:rPr>
                        <a:t>Saisie directe sur le site</a:t>
                      </a:r>
                      <a:endParaRPr lang="fr-FR" sz="1000" dirty="0">
                        <a:effectLst/>
                      </a:endParaRPr>
                    </a:p>
                    <a:p>
                      <a:pPr algn="l">
                        <a:lnSpc>
                          <a:spcPts val="1250"/>
                        </a:lnSpc>
                        <a:spcAft>
                          <a:spcPts val="0"/>
                        </a:spcAft>
                      </a:pPr>
                      <a:r>
                        <a:rPr lang="fr-FR" sz="1000" kern="1800" dirty="0">
                          <a:effectLst/>
                        </a:rPr>
                        <a:t>Un document récapitulatif de la demande est généré</a:t>
                      </a:r>
                      <a:endParaRPr lang="fr-FR" sz="1000" dirty="0">
                        <a:effectLst/>
                        <a:latin typeface="Arial"/>
                        <a:ea typeface="Times New Roman"/>
                        <a:cs typeface="Times New Roman"/>
                      </a:endParaRPr>
                    </a:p>
                  </a:txBody>
                  <a:tcPr marL="68580" marR="68580" marT="0" marB="0" anchor="ctr"/>
                </a:tc>
                <a:tc>
                  <a:txBody>
                    <a:bodyPr/>
                    <a:lstStyle/>
                    <a:p>
                      <a:pPr algn="ctr">
                        <a:lnSpc>
                          <a:spcPts val="1250"/>
                        </a:lnSpc>
                        <a:spcAft>
                          <a:spcPts val="0"/>
                        </a:spcAft>
                      </a:pPr>
                      <a:r>
                        <a:rPr lang="fr-FR" sz="1000" kern="1800" dirty="0">
                          <a:effectLst/>
                        </a:rPr>
                        <a:t>OUI</a:t>
                      </a:r>
                      <a:endParaRPr lang="fr-FR" sz="1000" dirty="0">
                        <a:effectLst/>
                      </a:endParaRPr>
                    </a:p>
                    <a:p>
                      <a:pPr algn="l">
                        <a:lnSpc>
                          <a:spcPts val="1250"/>
                        </a:lnSpc>
                        <a:spcAft>
                          <a:spcPts val="0"/>
                        </a:spcAft>
                      </a:pPr>
                      <a:r>
                        <a:rPr lang="fr-FR" sz="1000" kern="1800" dirty="0">
                          <a:effectLst/>
                        </a:rPr>
                        <a:t>Édition du document récapitulatif </a:t>
                      </a:r>
                    </a:p>
                    <a:p>
                      <a:pPr algn="l">
                        <a:lnSpc>
                          <a:spcPts val="1250"/>
                        </a:lnSpc>
                        <a:spcAft>
                          <a:spcPts val="0"/>
                        </a:spcAft>
                      </a:pPr>
                      <a:r>
                        <a:rPr lang="fr-FR" sz="1000" kern="1800" dirty="0">
                          <a:effectLst/>
                        </a:rPr>
                        <a:t>Envoi en 1 exemplaire daté et signé</a:t>
                      </a:r>
                      <a:endParaRPr lang="fr-FR" sz="1000" b="0" dirty="0">
                        <a:effectLst/>
                        <a:latin typeface="Arial"/>
                        <a:ea typeface="Times New Roman"/>
                        <a:cs typeface="Times New Roman"/>
                      </a:endParaRPr>
                    </a:p>
                  </a:txBody>
                  <a:tcPr marL="68580" marR="68580" marT="0" marB="0" anchor="ctr"/>
                </a:tc>
                <a:extLst>
                  <a:ext uri="{0D108BD9-81ED-4DB2-BD59-A6C34878D82A}">
                    <a16:rowId xmlns:a16="http://schemas.microsoft.com/office/drawing/2014/main" val="3931616995"/>
                  </a:ext>
                </a:extLst>
              </a:tr>
              <a:tr h="368579">
                <a:tc>
                  <a:txBody>
                    <a:bodyPr/>
                    <a:lstStyle/>
                    <a:p>
                      <a:pPr algn="l">
                        <a:lnSpc>
                          <a:spcPts val="1250"/>
                        </a:lnSpc>
                        <a:spcAft>
                          <a:spcPts val="0"/>
                        </a:spcAft>
                      </a:pPr>
                      <a:r>
                        <a:rPr lang="fr-FR" sz="1000" b="1" dirty="0">
                          <a:effectLst/>
                        </a:rPr>
                        <a:t>Projet</a:t>
                      </a:r>
                      <a:r>
                        <a:rPr lang="fr-FR" sz="1000" b="1" baseline="0" dirty="0">
                          <a:effectLst/>
                        </a:rPr>
                        <a:t> détaillé et résumé du projet</a:t>
                      </a:r>
                      <a:endParaRPr lang="fr-FR" sz="1000" b="1" dirty="0">
                        <a:effectLst/>
                        <a:latin typeface="Arial"/>
                        <a:ea typeface="Times New Roman"/>
                        <a:cs typeface="Times New Roman"/>
                      </a:endParaRPr>
                    </a:p>
                  </a:txBody>
                  <a:tcPr marL="68580" marR="68580" marT="0" marB="0" anchor="ctr"/>
                </a:tc>
                <a:tc>
                  <a:txBody>
                    <a:bodyPr/>
                    <a:lstStyle/>
                    <a:p>
                      <a:pPr algn="l">
                        <a:lnSpc>
                          <a:spcPts val="1250"/>
                        </a:lnSpc>
                        <a:spcAft>
                          <a:spcPts val="0"/>
                        </a:spcAft>
                      </a:pPr>
                      <a:r>
                        <a:rPr lang="fr-FR" sz="1000" kern="1800" dirty="0">
                          <a:effectLst/>
                        </a:rPr>
                        <a:t> Voir diapo</a:t>
                      </a:r>
                      <a:r>
                        <a:rPr lang="fr-FR" sz="1000" kern="1800" baseline="0" dirty="0">
                          <a:effectLst/>
                        </a:rPr>
                        <a:t> suivante et Guide pour la présentation</a:t>
                      </a:r>
                      <a:endParaRPr lang="fr-FR" sz="1000" b="1" dirty="0">
                        <a:solidFill>
                          <a:schemeClr val="tx1"/>
                        </a:solidFill>
                        <a:effectLst/>
                        <a:latin typeface="Arial"/>
                        <a:ea typeface="Times New Roman"/>
                        <a:cs typeface="Times New Roman"/>
                      </a:endParaRPr>
                    </a:p>
                  </a:txBody>
                  <a:tcPr marL="68580" marR="68580" marT="0" marB="0" anchor="ctr"/>
                </a:tc>
                <a:tc>
                  <a:txBody>
                    <a:bodyPr/>
                    <a:lstStyle/>
                    <a:p>
                      <a:pPr algn="ctr">
                        <a:lnSpc>
                          <a:spcPts val="1250"/>
                        </a:lnSpc>
                        <a:spcAft>
                          <a:spcPts val="0"/>
                        </a:spcAft>
                      </a:pPr>
                      <a:r>
                        <a:rPr lang="fr-FR" sz="1000" kern="1800" dirty="0">
                          <a:effectLst/>
                        </a:rPr>
                        <a:t>OUI</a:t>
                      </a:r>
                    </a:p>
                    <a:p>
                      <a:pPr algn="l">
                        <a:lnSpc>
                          <a:spcPts val="1250"/>
                        </a:lnSpc>
                        <a:spcAft>
                          <a:spcPts val="0"/>
                        </a:spcAft>
                      </a:pPr>
                      <a:r>
                        <a:rPr lang="fr-FR" sz="1000" kern="1800" dirty="0">
                          <a:effectLst/>
                        </a:rPr>
                        <a:t>Format PDF à charger</a:t>
                      </a:r>
                      <a:r>
                        <a:rPr lang="fr-FR" sz="1000" kern="1800" baseline="0" dirty="0">
                          <a:effectLst/>
                        </a:rPr>
                        <a:t> sur la plate-forme</a:t>
                      </a:r>
                      <a:endParaRPr lang="fr-FR" sz="1000" dirty="0">
                        <a:effectLst/>
                        <a:latin typeface="Arial"/>
                        <a:ea typeface="Times New Roman"/>
                        <a:cs typeface="Times New Roman"/>
                      </a:endParaRPr>
                    </a:p>
                  </a:txBody>
                  <a:tcPr marL="68580" marR="68580" marT="0" marB="0" anchor="ctr"/>
                </a:tc>
                <a:tc>
                  <a:txBody>
                    <a:bodyPr/>
                    <a:lstStyle/>
                    <a:p>
                      <a:pPr algn="ctr">
                        <a:lnSpc>
                          <a:spcPts val="1250"/>
                        </a:lnSpc>
                        <a:spcAft>
                          <a:spcPts val="0"/>
                        </a:spcAft>
                      </a:pPr>
                      <a:r>
                        <a:rPr lang="en-US" sz="1000" kern="1800" dirty="0">
                          <a:effectLst/>
                        </a:rPr>
                        <a:t>OUI</a:t>
                      </a:r>
                      <a:endParaRPr lang="fr-FR" sz="1000" dirty="0">
                        <a:effectLst/>
                      </a:endParaRPr>
                    </a:p>
                    <a:p>
                      <a:pPr algn="l">
                        <a:lnSpc>
                          <a:spcPts val="1250"/>
                        </a:lnSpc>
                        <a:spcAft>
                          <a:spcPts val="0"/>
                        </a:spcAft>
                      </a:pPr>
                      <a:r>
                        <a:rPr lang="en-US" sz="1000" kern="1800" dirty="0">
                          <a:effectLst/>
                        </a:rPr>
                        <a:t>Envoi de 1 </a:t>
                      </a:r>
                      <a:r>
                        <a:rPr lang="en-US" sz="1000" kern="1800">
                          <a:effectLst/>
                        </a:rPr>
                        <a:t>exemplaire</a:t>
                      </a:r>
                      <a:endParaRPr lang="fr-FR" sz="1000" dirty="0">
                        <a:effectLst/>
                        <a:latin typeface="Arial"/>
                        <a:ea typeface="Times New Roman"/>
                        <a:cs typeface="Times New Roman"/>
                      </a:endParaRPr>
                    </a:p>
                  </a:txBody>
                  <a:tcPr marL="68580" marR="68580" marT="0" marB="0" anchor="ctr"/>
                </a:tc>
                <a:extLst>
                  <a:ext uri="{0D108BD9-81ED-4DB2-BD59-A6C34878D82A}">
                    <a16:rowId xmlns:a16="http://schemas.microsoft.com/office/drawing/2014/main" val="10002"/>
                  </a:ext>
                </a:extLst>
              </a:tr>
              <a:tr h="843731">
                <a:tc>
                  <a:txBody>
                    <a:bodyPr/>
                    <a:lstStyle/>
                    <a:p>
                      <a:pPr algn="l">
                        <a:lnSpc>
                          <a:spcPts val="1250"/>
                        </a:lnSpc>
                        <a:spcAft>
                          <a:spcPts val="0"/>
                        </a:spcAft>
                      </a:pPr>
                      <a:r>
                        <a:rPr lang="fr-FR" sz="1000" b="1" dirty="0">
                          <a:effectLst/>
                        </a:rPr>
                        <a:t>Budget prévisionnel</a:t>
                      </a:r>
                      <a:endParaRPr lang="fr-FR" sz="1000" b="1" dirty="0">
                        <a:effectLst/>
                        <a:latin typeface="Arial"/>
                        <a:ea typeface="Times New Roman"/>
                        <a:cs typeface="Times New Roman"/>
                      </a:endParaRPr>
                    </a:p>
                  </a:txBody>
                  <a:tcPr marL="68580" marR="68580" marT="0" marB="0" anchor="ctr"/>
                </a:tc>
                <a:tc>
                  <a:txBody>
                    <a:bodyPr/>
                    <a:lstStyle/>
                    <a:p>
                      <a:pPr algn="l">
                        <a:lnSpc>
                          <a:spcPts val="1250"/>
                        </a:lnSpc>
                        <a:spcAft>
                          <a:spcPts val="0"/>
                        </a:spcAft>
                      </a:pPr>
                      <a:r>
                        <a:rPr lang="fr-FR" sz="1000" dirty="0">
                          <a:effectLst/>
                        </a:rPr>
                        <a:t>Coût</a:t>
                      </a:r>
                      <a:r>
                        <a:rPr lang="fr-FR" sz="1000" baseline="0" dirty="0">
                          <a:effectLst/>
                        </a:rPr>
                        <a:t> total du projet , postes de dépenses et de recettes. </a:t>
                      </a:r>
                      <a:endParaRPr lang="fr-FR" sz="1000" b="0" dirty="0">
                        <a:solidFill>
                          <a:schemeClr val="tx1"/>
                        </a:solidFill>
                        <a:effectLst/>
                        <a:latin typeface="Arial"/>
                        <a:ea typeface="Times New Roman"/>
                        <a:cs typeface="Times New Roman"/>
                      </a:endParaRPr>
                    </a:p>
                  </a:txBody>
                  <a:tcPr marL="68580" marR="68580" marT="0" marB="0" anchor="ctr"/>
                </a:tc>
                <a:tc>
                  <a:txBody>
                    <a:bodyPr/>
                    <a:lstStyle/>
                    <a:p>
                      <a:pPr algn="ctr">
                        <a:lnSpc>
                          <a:spcPts val="1250"/>
                        </a:lnSpc>
                        <a:spcAft>
                          <a:spcPts val="0"/>
                        </a:spcAft>
                      </a:pPr>
                      <a:r>
                        <a:rPr lang="fr-FR" sz="1000" dirty="0">
                          <a:effectLst/>
                        </a:rPr>
                        <a:t>OUI</a:t>
                      </a:r>
                    </a:p>
                    <a:p>
                      <a:pPr algn="l">
                        <a:lnSpc>
                          <a:spcPts val="1250"/>
                        </a:lnSpc>
                        <a:spcAft>
                          <a:spcPts val="0"/>
                        </a:spcAft>
                      </a:pPr>
                      <a:r>
                        <a:rPr lang="fr-FR" sz="1000" dirty="0">
                          <a:effectLst/>
                        </a:rPr>
                        <a:t>Saisie</a:t>
                      </a:r>
                      <a:r>
                        <a:rPr lang="fr-FR" sz="1000" baseline="0" dirty="0">
                          <a:effectLst/>
                        </a:rPr>
                        <a:t> directe sur le site</a:t>
                      </a:r>
                      <a:endParaRPr lang="fr-FR" sz="1000" b="0" dirty="0">
                        <a:effectLst/>
                        <a:latin typeface="Arial"/>
                        <a:ea typeface="Times New Roman"/>
                        <a:cs typeface="Times New Roman"/>
                      </a:endParaRPr>
                    </a:p>
                  </a:txBody>
                  <a:tcPr marL="68580" marR="68580" marT="0" marB="0" anchor="ctr"/>
                </a:tc>
                <a:tc>
                  <a:txBody>
                    <a:bodyPr/>
                    <a:lstStyle/>
                    <a:p>
                      <a:pPr algn="ctr">
                        <a:lnSpc>
                          <a:spcPts val="1250"/>
                        </a:lnSpc>
                        <a:spcAft>
                          <a:spcPts val="0"/>
                        </a:spcAft>
                      </a:pPr>
                      <a:r>
                        <a:rPr lang="fr-FR" sz="1000" dirty="0">
                          <a:effectLst/>
                        </a:rPr>
                        <a:t>OUI</a:t>
                      </a:r>
                    </a:p>
                    <a:p>
                      <a:pPr algn="l">
                        <a:lnSpc>
                          <a:spcPts val="1250"/>
                        </a:lnSpc>
                        <a:spcAft>
                          <a:spcPts val="0"/>
                        </a:spcAft>
                      </a:pPr>
                      <a:r>
                        <a:rPr lang="fr-FR" sz="1000" dirty="0">
                          <a:effectLst/>
                        </a:rPr>
                        <a:t>Intégré</a:t>
                      </a:r>
                      <a:r>
                        <a:rPr lang="fr-FR" sz="1000" baseline="0" dirty="0">
                          <a:effectLst/>
                        </a:rPr>
                        <a:t> dans le document récapitulatif</a:t>
                      </a:r>
                      <a:endParaRPr lang="fr-FR" sz="1000" dirty="0">
                        <a:solidFill>
                          <a:schemeClr val="tx1"/>
                        </a:solidFill>
                        <a:effectLst/>
                        <a:latin typeface="Arial"/>
                        <a:ea typeface="Times New Roman"/>
                        <a:cs typeface="Times New Roman"/>
                      </a:endParaRPr>
                    </a:p>
                  </a:txBody>
                  <a:tcPr marL="68580" marR="68580" marT="0" marB="0" anchor="ctr"/>
                </a:tc>
                <a:extLst>
                  <a:ext uri="{0D108BD9-81ED-4DB2-BD59-A6C34878D82A}">
                    <a16:rowId xmlns:a16="http://schemas.microsoft.com/office/drawing/2014/main" val="10003"/>
                  </a:ext>
                </a:extLst>
              </a:tr>
              <a:tr h="368579">
                <a:tc>
                  <a:txBody>
                    <a:bodyPr/>
                    <a:lstStyle/>
                    <a:p>
                      <a:pPr algn="l">
                        <a:lnSpc>
                          <a:spcPts val="1250"/>
                        </a:lnSpc>
                        <a:spcAft>
                          <a:spcPts val="0"/>
                        </a:spcAft>
                      </a:pPr>
                      <a:r>
                        <a:rPr lang="fr-FR" sz="1000" b="1" kern="1800" dirty="0">
                          <a:effectLst/>
                        </a:rPr>
                        <a:t>RIB </a:t>
                      </a:r>
                      <a:endParaRPr lang="fr-FR" sz="1000" b="1" dirty="0">
                        <a:effectLst/>
                        <a:latin typeface="Arial"/>
                        <a:ea typeface="Times New Roman"/>
                        <a:cs typeface="Times New Roman"/>
                      </a:endParaRPr>
                    </a:p>
                  </a:txBody>
                  <a:tcPr marL="68580" marR="68580" marT="0" marB="0" anchor="ctr"/>
                </a:tc>
                <a:tc>
                  <a:txBody>
                    <a:bodyPr/>
                    <a:lstStyle/>
                    <a:p>
                      <a:pPr algn="l">
                        <a:lnSpc>
                          <a:spcPts val="1250"/>
                        </a:lnSpc>
                        <a:spcAft>
                          <a:spcPts val="0"/>
                        </a:spcAft>
                      </a:pPr>
                      <a:r>
                        <a:rPr lang="en-US" sz="1000" kern="150" dirty="0">
                          <a:effectLst/>
                        </a:rPr>
                        <a:t>RIB original</a:t>
                      </a:r>
                      <a:r>
                        <a:rPr lang="en-US" sz="1000" kern="150" baseline="0" dirty="0">
                          <a:effectLst/>
                        </a:rPr>
                        <a:t> </a:t>
                      </a:r>
                      <a:endParaRPr lang="fr-FR" sz="1000" b="0" kern="150" dirty="0">
                        <a:effectLst/>
                        <a:latin typeface="Arial"/>
                        <a:ea typeface="Times New Roman"/>
                        <a:cs typeface="Times New Roman"/>
                      </a:endParaRPr>
                    </a:p>
                  </a:txBody>
                  <a:tcPr marL="68580" marR="68580" marT="0" marB="0" anchor="ctr"/>
                </a:tc>
                <a:tc>
                  <a:txBody>
                    <a:bodyPr/>
                    <a:lstStyle/>
                    <a:p>
                      <a:pPr algn="ctr">
                        <a:lnSpc>
                          <a:spcPts val="1250"/>
                        </a:lnSpc>
                        <a:spcAft>
                          <a:spcPts val="0"/>
                        </a:spcAft>
                      </a:pPr>
                      <a:r>
                        <a:rPr lang="fr-FR" sz="1000" kern="1800" dirty="0">
                          <a:effectLst/>
                        </a:rPr>
                        <a:t>OUI</a:t>
                      </a:r>
                      <a:endParaRPr lang="fr-FR" sz="1000" b="1" dirty="0">
                        <a:effectLst/>
                        <a:latin typeface="Arial"/>
                        <a:ea typeface="Times New Roman"/>
                        <a:cs typeface="Times New Roman"/>
                      </a:endParaRPr>
                    </a:p>
                  </a:txBody>
                  <a:tcPr marL="68580" marR="68580" marT="0" marB="0" anchor="ctr"/>
                </a:tc>
                <a:tc>
                  <a:txBody>
                    <a:bodyPr/>
                    <a:lstStyle/>
                    <a:p>
                      <a:pPr algn="ctr">
                        <a:lnSpc>
                          <a:spcPts val="1250"/>
                        </a:lnSpc>
                        <a:spcAft>
                          <a:spcPts val="0"/>
                        </a:spcAft>
                      </a:pPr>
                      <a:r>
                        <a:rPr lang="fr-FR" sz="1000" dirty="0">
                          <a:effectLst/>
                          <a:latin typeface="+mj-lt"/>
                          <a:ea typeface="Times New Roman"/>
                          <a:cs typeface="Times New Roman"/>
                        </a:rPr>
                        <a:t>NON</a:t>
                      </a:r>
                    </a:p>
                  </a:txBody>
                  <a:tcPr marL="68580" marR="68580" marT="0" marB="0" anchor="ctr"/>
                </a:tc>
                <a:extLst>
                  <a:ext uri="{0D108BD9-81ED-4DB2-BD59-A6C34878D82A}">
                    <a16:rowId xmlns:a16="http://schemas.microsoft.com/office/drawing/2014/main" val="10004"/>
                  </a:ext>
                </a:extLst>
              </a:tr>
              <a:tr h="1403787">
                <a:tc>
                  <a:txBody>
                    <a:bodyPr/>
                    <a:lstStyle/>
                    <a:p>
                      <a:pPr algn="l">
                        <a:lnSpc>
                          <a:spcPts val="1250"/>
                        </a:lnSpc>
                        <a:spcAft>
                          <a:spcPts val="0"/>
                        </a:spcAft>
                      </a:pPr>
                      <a:r>
                        <a:rPr lang="fr-FR" sz="1000" b="1" kern="1800" dirty="0">
                          <a:effectLst/>
                        </a:rPr>
                        <a:t>Pièces administratives</a:t>
                      </a:r>
                      <a:endParaRPr lang="fr-FR" sz="1000" b="1" dirty="0">
                        <a:effectLst/>
                      </a:endParaRPr>
                    </a:p>
                    <a:p>
                      <a:pPr algn="l">
                        <a:lnSpc>
                          <a:spcPts val="1250"/>
                        </a:lnSpc>
                        <a:spcAft>
                          <a:spcPts val="0"/>
                        </a:spcAft>
                      </a:pPr>
                      <a:r>
                        <a:rPr lang="fr-FR" sz="1000" b="1" kern="1800" dirty="0">
                          <a:effectLst/>
                        </a:rPr>
                        <a:t>Cas d’un organisme privé à but non lucratif</a:t>
                      </a:r>
                      <a:endParaRPr lang="fr-FR" sz="1000" b="1" dirty="0">
                        <a:effectLst/>
                      </a:endParaRPr>
                    </a:p>
                    <a:p>
                      <a:pPr algn="l">
                        <a:lnSpc>
                          <a:spcPts val="1250"/>
                        </a:lnSpc>
                        <a:spcAft>
                          <a:spcPts val="0"/>
                        </a:spcAft>
                      </a:pPr>
                      <a:r>
                        <a:rPr lang="fr-FR" sz="1000" b="1" kern="1800" dirty="0">
                          <a:effectLst/>
                        </a:rPr>
                        <a:t> </a:t>
                      </a:r>
                      <a:endParaRPr lang="fr-FR" sz="1000" b="1" dirty="0">
                        <a:effectLst/>
                        <a:latin typeface="Arial"/>
                        <a:ea typeface="Times New Roman"/>
                        <a:cs typeface="Times New Roman"/>
                      </a:endParaRPr>
                    </a:p>
                  </a:txBody>
                  <a:tcPr marL="68580" marR="68580" marT="0" marB="0" anchor="ctr"/>
                </a:tc>
                <a:tc>
                  <a:txBody>
                    <a:bodyPr/>
                    <a:lstStyle/>
                    <a:p>
                      <a:pPr algn="l">
                        <a:lnSpc>
                          <a:spcPts val="1250"/>
                        </a:lnSpc>
                        <a:spcAft>
                          <a:spcPts val="0"/>
                        </a:spcAft>
                      </a:pPr>
                      <a:r>
                        <a:rPr lang="fr-FR" sz="1000" kern="150" dirty="0">
                          <a:effectLst/>
                        </a:rPr>
                        <a:t> - Copie des statuts signés déposés ou approuvés </a:t>
                      </a:r>
                    </a:p>
                    <a:p>
                      <a:pPr algn="l">
                        <a:lnSpc>
                          <a:spcPts val="1250"/>
                        </a:lnSpc>
                        <a:spcAft>
                          <a:spcPts val="0"/>
                        </a:spcAft>
                      </a:pPr>
                      <a:r>
                        <a:rPr lang="fr-FR" sz="1000" kern="150" dirty="0">
                          <a:effectLst/>
                        </a:rPr>
                        <a:t>- Derniers comptes annuels approuvés </a:t>
                      </a:r>
                    </a:p>
                    <a:p>
                      <a:pPr algn="l">
                        <a:lnSpc>
                          <a:spcPts val="1250"/>
                        </a:lnSpc>
                        <a:spcAft>
                          <a:spcPts val="0"/>
                        </a:spcAft>
                      </a:pPr>
                      <a:r>
                        <a:rPr lang="fr-FR" sz="1000" kern="150" dirty="0">
                          <a:effectLst/>
                        </a:rPr>
                        <a:t>- Photocopie du récépissé de déclaration de l'association à la Préfecture et, le cas échéant, des modifications</a:t>
                      </a:r>
                    </a:p>
                    <a:p>
                      <a:pPr algn="l">
                        <a:lnSpc>
                          <a:spcPts val="1250"/>
                        </a:lnSpc>
                        <a:spcAft>
                          <a:spcPts val="0"/>
                        </a:spcAft>
                      </a:pPr>
                      <a:r>
                        <a:rPr lang="fr-FR" sz="1000" kern="150" dirty="0">
                          <a:effectLst/>
                        </a:rPr>
                        <a:t>- Copie du rapport du Commissaire aux comptes, datée et signée par le Commissaire aux comptes (dans le cas où le budget de l'organisme comprend plus de 153000 euros de subventions)</a:t>
                      </a:r>
                    </a:p>
                    <a:p>
                      <a:pPr algn="l">
                        <a:lnSpc>
                          <a:spcPts val="1250"/>
                        </a:lnSpc>
                        <a:spcAft>
                          <a:spcPts val="0"/>
                        </a:spcAft>
                      </a:pPr>
                      <a:r>
                        <a:rPr lang="fr-FR" sz="1000" kern="150" dirty="0">
                          <a:effectLst/>
                        </a:rPr>
                        <a:t>- Rapport d'activité de l'organisme</a:t>
                      </a:r>
                      <a:endParaRPr lang="fr-FR" sz="1000" kern="150" dirty="0">
                        <a:effectLst/>
                        <a:latin typeface="Arial"/>
                        <a:ea typeface="Times New Roman"/>
                        <a:cs typeface="Times New Roman"/>
                      </a:endParaRPr>
                    </a:p>
                  </a:txBody>
                  <a:tcPr marL="68580" marR="68580" marT="0" marB="0" anchor="ctr"/>
                </a:tc>
                <a:tc>
                  <a:txBody>
                    <a:bodyPr/>
                    <a:lstStyle/>
                    <a:p>
                      <a:pPr algn="ctr">
                        <a:lnSpc>
                          <a:spcPts val="1250"/>
                        </a:lnSpc>
                        <a:spcAft>
                          <a:spcPts val="0"/>
                        </a:spcAft>
                      </a:pPr>
                      <a:r>
                        <a:rPr lang="fr-FR" sz="1000" kern="1800" dirty="0">
                          <a:effectLst/>
                        </a:rPr>
                        <a:t>OUI</a:t>
                      </a:r>
                      <a:endParaRPr lang="fr-FR" sz="1000" dirty="0">
                        <a:effectLst/>
                      </a:endParaRPr>
                    </a:p>
                    <a:p>
                      <a:pPr algn="l">
                        <a:lnSpc>
                          <a:spcPts val="1250"/>
                        </a:lnSpc>
                        <a:spcAft>
                          <a:spcPts val="0"/>
                        </a:spcAft>
                      </a:pPr>
                      <a:r>
                        <a:rPr lang="fr-FR" sz="1000" kern="1800" dirty="0">
                          <a:effectLst/>
                        </a:rPr>
                        <a:t>Dépôt en ligne : pièces à joindre</a:t>
                      </a:r>
                      <a:endParaRPr lang="fr-FR" sz="1000" dirty="0">
                        <a:effectLst/>
                      </a:endParaRPr>
                    </a:p>
                    <a:p>
                      <a:pPr algn="ctr">
                        <a:lnSpc>
                          <a:spcPts val="1250"/>
                        </a:lnSpc>
                        <a:spcAft>
                          <a:spcPts val="0"/>
                        </a:spcAft>
                      </a:pPr>
                      <a:r>
                        <a:rPr lang="fr-FR" sz="1000" kern="1800" dirty="0">
                          <a:effectLst/>
                        </a:rPr>
                        <a:t> </a:t>
                      </a:r>
                      <a:endParaRPr lang="fr-FR" sz="1000" dirty="0">
                        <a:effectLst/>
                        <a:latin typeface="Arial"/>
                        <a:ea typeface="Times New Roman"/>
                        <a:cs typeface="Times New Roman"/>
                      </a:endParaRPr>
                    </a:p>
                  </a:txBody>
                  <a:tcPr marL="68580" marR="68580" marT="0" marB="0" anchor="ctr"/>
                </a:tc>
                <a:tc>
                  <a:txBody>
                    <a:bodyPr/>
                    <a:lstStyle/>
                    <a:p>
                      <a:pPr algn="ctr">
                        <a:lnSpc>
                          <a:spcPts val="1250"/>
                        </a:lnSpc>
                        <a:spcAft>
                          <a:spcPts val="0"/>
                        </a:spcAft>
                      </a:pPr>
                      <a:r>
                        <a:rPr lang="fr-FR" sz="1000" kern="1800" dirty="0">
                          <a:effectLst/>
                        </a:rPr>
                        <a:t> </a:t>
                      </a:r>
                      <a:r>
                        <a:rPr lang="en-US" sz="1000" kern="1800" dirty="0">
                          <a:effectLst/>
                        </a:rPr>
                        <a:t>NON</a:t>
                      </a:r>
                      <a:endParaRPr lang="fr-FR" sz="1000" b="1" dirty="0">
                        <a:effectLst/>
                        <a:latin typeface="Arial"/>
                        <a:ea typeface="Times New Roman"/>
                        <a:cs typeface="Times New Roman"/>
                      </a:endParaRPr>
                    </a:p>
                  </a:txBody>
                  <a:tcPr marL="68580" marR="68580" marT="0" marB="0" anchor="ctr"/>
                </a:tc>
                <a:extLst>
                  <a:ext uri="{0D108BD9-81ED-4DB2-BD59-A6C34878D82A}">
                    <a16:rowId xmlns:a16="http://schemas.microsoft.com/office/drawing/2014/main" val="10005"/>
                  </a:ext>
                </a:extLst>
              </a:tr>
              <a:tr h="674985">
                <a:tc>
                  <a:txBody>
                    <a:bodyPr/>
                    <a:lstStyle/>
                    <a:p>
                      <a:pPr algn="l">
                        <a:lnSpc>
                          <a:spcPts val="1250"/>
                        </a:lnSpc>
                        <a:spcAft>
                          <a:spcPts val="0"/>
                        </a:spcAft>
                      </a:pPr>
                      <a:r>
                        <a:rPr lang="fr-FR" sz="1000" b="1" kern="1800" dirty="0">
                          <a:effectLst/>
                        </a:rPr>
                        <a:t>Pièces administratives</a:t>
                      </a:r>
                      <a:endParaRPr lang="fr-FR" sz="1000" b="1" dirty="0">
                        <a:effectLst/>
                      </a:endParaRPr>
                    </a:p>
                    <a:p>
                      <a:pPr algn="l">
                        <a:lnSpc>
                          <a:spcPts val="1250"/>
                        </a:lnSpc>
                        <a:spcAft>
                          <a:spcPts val="0"/>
                        </a:spcAft>
                      </a:pPr>
                      <a:r>
                        <a:rPr lang="fr-FR" sz="1000" b="1" kern="1800" dirty="0">
                          <a:effectLst/>
                        </a:rPr>
                        <a:t>Cas d’un organisme privé à but lucratif</a:t>
                      </a:r>
                      <a:endParaRPr lang="fr-FR" sz="1000" b="1" dirty="0">
                        <a:effectLst/>
                        <a:latin typeface="Arial"/>
                        <a:ea typeface="Times New Roman"/>
                        <a:cs typeface="Times New Roman"/>
                      </a:endParaRPr>
                    </a:p>
                  </a:txBody>
                  <a:tcPr marL="68580" marR="68580" marT="0" marB="0" anchor="ctr"/>
                </a:tc>
                <a:tc>
                  <a:txBody>
                    <a:bodyPr/>
                    <a:lstStyle/>
                    <a:p>
                      <a:pPr algn="l">
                        <a:lnSpc>
                          <a:spcPts val="1250"/>
                        </a:lnSpc>
                        <a:spcAft>
                          <a:spcPts val="0"/>
                        </a:spcAft>
                      </a:pPr>
                      <a:r>
                        <a:rPr lang="fr-FR" sz="1000" kern="150" dirty="0">
                          <a:effectLst/>
                        </a:rPr>
                        <a:t> - Photocopie du K-bis</a:t>
                      </a:r>
                    </a:p>
                    <a:p>
                      <a:pPr algn="l">
                        <a:lnSpc>
                          <a:spcPts val="1250"/>
                        </a:lnSpc>
                        <a:spcAft>
                          <a:spcPts val="0"/>
                        </a:spcAft>
                      </a:pPr>
                      <a:r>
                        <a:rPr lang="fr-FR" sz="1000" kern="150" dirty="0">
                          <a:effectLst/>
                        </a:rPr>
                        <a:t>- Derniers comptes annuels approuvés</a:t>
                      </a:r>
                    </a:p>
                    <a:p>
                      <a:pPr algn="l">
                        <a:lnSpc>
                          <a:spcPts val="1250"/>
                        </a:lnSpc>
                        <a:spcAft>
                          <a:spcPts val="0"/>
                        </a:spcAft>
                      </a:pPr>
                      <a:r>
                        <a:rPr lang="fr-FR" sz="1000" kern="150" dirty="0">
                          <a:effectLst/>
                        </a:rPr>
                        <a:t>- Copie du rapport du Commissaire aux comptes, datée et signée par le Commissaire aux comptes</a:t>
                      </a:r>
                      <a:endParaRPr lang="fr-FR" sz="1000" kern="150" dirty="0">
                        <a:effectLst/>
                        <a:latin typeface="Arial"/>
                        <a:ea typeface="Times New Roman"/>
                        <a:cs typeface="Times New Roman"/>
                      </a:endParaRPr>
                    </a:p>
                  </a:txBody>
                  <a:tcPr marL="68580" marR="68580" marT="0" marB="0" anchor="ctr"/>
                </a:tc>
                <a:tc>
                  <a:txBody>
                    <a:bodyPr/>
                    <a:lstStyle/>
                    <a:p>
                      <a:pPr algn="ctr">
                        <a:lnSpc>
                          <a:spcPts val="1250"/>
                        </a:lnSpc>
                        <a:spcAft>
                          <a:spcPts val="0"/>
                        </a:spcAft>
                      </a:pPr>
                      <a:r>
                        <a:rPr lang="fr-FR" sz="1000" kern="1800" dirty="0">
                          <a:effectLst/>
                        </a:rPr>
                        <a:t> OUI</a:t>
                      </a:r>
                      <a:endParaRPr lang="fr-FR" sz="1000" dirty="0">
                        <a:effectLst/>
                      </a:endParaRPr>
                    </a:p>
                    <a:p>
                      <a:pPr algn="l">
                        <a:lnSpc>
                          <a:spcPts val="1250"/>
                        </a:lnSpc>
                        <a:spcAft>
                          <a:spcPts val="0"/>
                        </a:spcAft>
                      </a:pPr>
                      <a:r>
                        <a:rPr lang="fr-FR" sz="1000" kern="1800" dirty="0">
                          <a:effectLst/>
                        </a:rPr>
                        <a:t>Dépôt en ligne : pièces à joindre</a:t>
                      </a:r>
                      <a:endParaRPr lang="fr-FR" sz="1000" dirty="0">
                        <a:effectLst/>
                        <a:latin typeface="Arial"/>
                        <a:ea typeface="Times New Roman"/>
                        <a:cs typeface="Times New Roman"/>
                      </a:endParaRPr>
                    </a:p>
                  </a:txBody>
                  <a:tcPr marL="68580" marR="68580" marT="0" marB="0" anchor="ctr"/>
                </a:tc>
                <a:tc>
                  <a:txBody>
                    <a:bodyPr/>
                    <a:lstStyle/>
                    <a:p>
                      <a:pPr algn="ctr">
                        <a:lnSpc>
                          <a:spcPts val="1250"/>
                        </a:lnSpc>
                        <a:spcAft>
                          <a:spcPts val="0"/>
                        </a:spcAft>
                      </a:pPr>
                      <a:r>
                        <a:rPr lang="fr-FR" sz="1000" kern="1800" dirty="0">
                          <a:effectLst/>
                        </a:rPr>
                        <a:t> N</a:t>
                      </a:r>
                      <a:r>
                        <a:rPr lang="en-US" sz="1000" kern="1800" dirty="0">
                          <a:effectLst/>
                        </a:rPr>
                        <a:t>ON</a:t>
                      </a:r>
                      <a:endParaRPr lang="fr-FR" sz="1000" b="1" dirty="0">
                        <a:effectLst/>
                        <a:latin typeface="Arial"/>
                        <a:ea typeface="Times New Roman"/>
                        <a:cs typeface="Times New Roman"/>
                      </a:endParaRPr>
                    </a:p>
                  </a:txBody>
                  <a:tcPr marL="68580" marR="68580" marT="0" marB="0" anchor="ctr"/>
                </a:tc>
                <a:extLst>
                  <a:ext uri="{0D108BD9-81ED-4DB2-BD59-A6C34878D82A}">
                    <a16:rowId xmlns:a16="http://schemas.microsoft.com/office/drawing/2014/main" val="10006"/>
                  </a:ext>
                </a:extLst>
              </a:tr>
              <a:tr h="349078">
                <a:tc>
                  <a:txBody>
                    <a:bodyPr/>
                    <a:lstStyle/>
                    <a:p>
                      <a:pPr algn="l">
                        <a:lnSpc>
                          <a:spcPts val="1250"/>
                        </a:lnSpc>
                        <a:spcAft>
                          <a:spcPts val="0"/>
                        </a:spcAft>
                      </a:pPr>
                      <a:r>
                        <a:rPr lang="fr-FR" sz="1000" b="1" dirty="0">
                          <a:effectLst/>
                        </a:rPr>
                        <a:t>Annexes</a:t>
                      </a:r>
                      <a:endParaRPr lang="fr-FR" sz="1000" b="1" dirty="0">
                        <a:effectLst/>
                        <a:latin typeface="Arial"/>
                        <a:ea typeface="Times New Roman"/>
                        <a:cs typeface="Times New Roman"/>
                      </a:endParaRPr>
                    </a:p>
                  </a:txBody>
                  <a:tcPr marL="68580" marR="68580" marT="0" marB="0" anchor="ctr"/>
                </a:tc>
                <a:tc>
                  <a:txBody>
                    <a:bodyPr/>
                    <a:lstStyle/>
                    <a:p>
                      <a:pPr marL="171450" indent="-171450" algn="l">
                        <a:lnSpc>
                          <a:spcPts val="1250"/>
                        </a:lnSpc>
                        <a:spcAft>
                          <a:spcPts val="0"/>
                        </a:spcAft>
                        <a:buFontTx/>
                        <a:buChar char="-"/>
                      </a:pPr>
                      <a:r>
                        <a:rPr lang="fr-FR" sz="1000" kern="150" baseline="0" dirty="0">
                          <a:effectLst/>
                        </a:rPr>
                        <a:t>Documents complémentaires permettant de justifier le budget (devis pour la location de salles…)</a:t>
                      </a:r>
                    </a:p>
                    <a:p>
                      <a:pPr marL="171450" indent="-171450" algn="l">
                        <a:lnSpc>
                          <a:spcPts val="1250"/>
                        </a:lnSpc>
                        <a:spcAft>
                          <a:spcPts val="0"/>
                        </a:spcAft>
                        <a:buFontTx/>
                        <a:buChar char="-"/>
                      </a:pPr>
                      <a:r>
                        <a:rPr lang="fr-FR" sz="1000" kern="150" baseline="0" dirty="0">
                          <a:effectLst/>
                          <a:latin typeface="+mn-lt"/>
                          <a:ea typeface="Times New Roman"/>
                          <a:cs typeface="Times New Roman"/>
                        </a:rPr>
                        <a:t>Autres annexes</a:t>
                      </a:r>
                      <a:endParaRPr lang="fr-FR" sz="1000" kern="150" dirty="0">
                        <a:effectLst/>
                        <a:latin typeface="+mn-lt"/>
                        <a:ea typeface="Times New Roman"/>
                        <a:cs typeface="Times New Roman"/>
                      </a:endParaRPr>
                    </a:p>
                  </a:txBody>
                  <a:tcPr marL="68580" marR="68580" marT="0" marB="0" anchor="ctr"/>
                </a:tc>
                <a:tc>
                  <a:txBody>
                    <a:bodyPr/>
                    <a:lstStyle/>
                    <a:p>
                      <a:pPr algn="ctr">
                        <a:lnSpc>
                          <a:spcPts val="1250"/>
                        </a:lnSpc>
                        <a:spcAft>
                          <a:spcPts val="0"/>
                        </a:spcAft>
                      </a:pPr>
                      <a:r>
                        <a:rPr lang="fr-FR" sz="1000" dirty="0">
                          <a:effectLst/>
                        </a:rPr>
                        <a:t>OUI</a:t>
                      </a:r>
                      <a:endParaRPr lang="fr-FR" sz="1000" b="1" dirty="0">
                        <a:effectLst/>
                        <a:latin typeface="Arial"/>
                        <a:ea typeface="Times New Roman"/>
                        <a:cs typeface="Times New Roman"/>
                      </a:endParaRPr>
                    </a:p>
                  </a:txBody>
                  <a:tcPr marL="68580" marR="68580" marT="0" marB="0" anchor="ctr"/>
                </a:tc>
                <a:tc>
                  <a:txBody>
                    <a:bodyPr/>
                    <a:lstStyle/>
                    <a:p>
                      <a:pPr algn="ctr">
                        <a:lnSpc>
                          <a:spcPts val="1250"/>
                        </a:lnSpc>
                        <a:spcAft>
                          <a:spcPts val="0"/>
                        </a:spcAft>
                      </a:pPr>
                      <a:r>
                        <a:rPr lang="fr-FR" sz="1000" b="0" dirty="0">
                          <a:effectLst/>
                          <a:latin typeface="+mn-lt"/>
                          <a:ea typeface="+mn-ea"/>
                          <a:cs typeface="+mn-cs"/>
                        </a:rPr>
                        <a:t>OUI</a:t>
                      </a:r>
                      <a:endParaRPr lang="fr-FR" sz="1000" b="1" dirty="0">
                        <a:effectLst/>
                        <a:latin typeface="Arial"/>
                        <a:ea typeface="Times New Roman"/>
                        <a:cs typeface="Times New Roman"/>
                      </a:endParaRPr>
                    </a:p>
                  </a:txBody>
                  <a:tcPr marL="68580" marR="68580" marT="0" marB="0" anchor="ctr"/>
                </a:tc>
                <a:extLst>
                  <a:ext uri="{0D108BD9-81ED-4DB2-BD59-A6C34878D82A}">
                    <a16:rowId xmlns:a16="http://schemas.microsoft.com/office/drawing/2014/main" val="10007"/>
                  </a:ext>
                </a:extLst>
              </a:tr>
            </a:tbl>
          </a:graphicData>
        </a:graphic>
      </p:graphicFrame>
      <p:sp>
        <p:nvSpPr>
          <p:cNvPr id="3" name="Espace réservé du numéro de diapositive 2"/>
          <p:cNvSpPr>
            <a:spLocks noGrp="1"/>
          </p:cNvSpPr>
          <p:nvPr>
            <p:ph type="sldNum" sz="quarter" idx="14"/>
            <p:custDataLst>
              <p:tags r:id="rId3"/>
            </p:custDataLst>
          </p:nvPr>
        </p:nvSpPr>
        <p:spPr/>
        <p:txBody>
          <a:bodyPr/>
          <a:lstStyle/>
          <a:p>
            <a:fld id="{9242190C-1718-4DF4-AE65-993259183895}" type="slidenum">
              <a:rPr lang="fr-FR" smtClean="0"/>
              <a:t>24</a:t>
            </a:fld>
            <a:endParaRPr lang="fr-FR"/>
          </a:p>
        </p:txBody>
      </p:sp>
      <p:sp>
        <p:nvSpPr>
          <p:cNvPr id="4" name="ZoneTexte 3"/>
          <p:cNvSpPr txBox="1"/>
          <p:nvPr>
            <p:custDataLst>
              <p:tags r:id="rId4"/>
            </p:custDataLst>
          </p:nvPr>
        </p:nvSpPr>
        <p:spPr>
          <a:xfrm>
            <a:off x="0" y="0"/>
            <a:ext cx="3810000" cy="1270000"/>
          </a:xfrm>
          <a:prstGeom prst="rect">
            <a:avLst/>
          </a:prstGeom>
          <a:noFill/>
        </p:spPr>
        <p:txBody>
          <a:bodyPr vert="horz" rtlCol="0">
            <a:spAutoFit/>
          </a:bodyPr>
          <a:lstStyle/>
          <a:p>
            <a:endParaRPr lang="fr-FR"/>
          </a:p>
        </p:txBody>
      </p:sp>
    </p:spTree>
    <p:extLst>
      <p:ext uri="{BB962C8B-B14F-4D97-AF65-F5344CB8AC3E}">
        <p14:creationId xmlns:p14="http://schemas.microsoft.com/office/powerpoint/2010/main" val="1070250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custDataLst>
              <p:tags r:id="rId1"/>
            </p:custDataLst>
          </p:nvPr>
        </p:nvSpPr>
        <p:spPr/>
        <p:txBody>
          <a:bodyPr/>
          <a:lstStyle/>
          <a:p>
            <a:r>
              <a:rPr lang="fr-FR" dirty="0"/>
              <a:t>Comment est instruit votre projet ? </a:t>
            </a:r>
          </a:p>
        </p:txBody>
      </p:sp>
      <p:sp>
        <p:nvSpPr>
          <p:cNvPr id="17" name="Rectangle 16"/>
          <p:cNvSpPr/>
          <p:nvPr>
            <p:custDataLst>
              <p:tags r:id="rId2"/>
            </p:custDataLst>
          </p:nvPr>
        </p:nvSpPr>
        <p:spPr>
          <a:xfrm>
            <a:off x="882000" y="1452282"/>
            <a:ext cx="7380000" cy="5040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fr-FR" dirty="0">
                <a:solidFill>
                  <a:schemeClr val="tx1"/>
                </a:solidFill>
              </a:rPr>
              <a:t>Étape 1 : Réception et validation de l’éligibilité de la demande</a:t>
            </a:r>
          </a:p>
        </p:txBody>
      </p:sp>
      <p:sp>
        <p:nvSpPr>
          <p:cNvPr id="19" name="Rectangle 18"/>
          <p:cNvSpPr/>
          <p:nvPr>
            <p:custDataLst>
              <p:tags r:id="rId3"/>
            </p:custDataLst>
          </p:nvPr>
        </p:nvSpPr>
        <p:spPr>
          <a:xfrm>
            <a:off x="882000" y="2232212"/>
            <a:ext cx="7380000" cy="5040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fr-FR" dirty="0">
                <a:solidFill>
                  <a:schemeClr val="tx1"/>
                </a:solidFill>
              </a:rPr>
              <a:t>Étape 2 : Expertises internes (et le cas échéant externes)</a:t>
            </a:r>
          </a:p>
        </p:txBody>
      </p:sp>
      <p:sp>
        <p:nvSpPr>
          <p:cNvPr id="20" name="Rectangle 19"/>
          <p:cNvSpPr/>
          <p:nvPr>
            <p:custDataLst>
              <p:tags r:id="rId4"/>
            </p:custDataLst>
          </p:nvPr>
        </p:nvSpPr>
        <p:spPr>
          <a:xfrm>
            <a:off x="882000" y="2996190"/>
            <a:ext cx="7380000" cy="5040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fr-FR" dirty="0">
                <a:solidFill>
                  <a:schemeClr val="tx1"/>
                </a:solidFill>
              </a:rPr>
              <a:t>Étape 3 : Examen du dossier par le comité des subventions</a:t>
            </a:r>
          </a:p>
        </p:txBody>
      </p:sp>
      <p:sp>
        <p:nvSpPr>
          <p:cNvPr id="21" name="Rectangle 20"/>
          <p:cNvSpPr/>
          <p:nvPr>
            <p:custDataLst>
              <p:tags r:id="rId5"/>
            </p:custDataLst>
          </p:nvPr>
        </p:nvSpPr>
        <p:spPr>
          <a:xfrm>
            <a:off x="882000" y="3792071"/>
            <a:ext cx="7380000" cy="5040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fr-FR" dirty="0">
                <a:solidFill>
                  <a:schemeClr val="tx1"/>
                </a:solidFill>
              </a:rPr>
              <a:t>Étape 4 : Décision et réponse au porteur</a:t>
            </a:r>
          </a:p>
        </p:txBody>
      </p:sp>
      <p:sp>
        <p:nvSpPr>
          <p:cNvPr id="23" name="Rectangle 22"/>
          <p:cNvSpPr/>
          <p:nvPr>
            <p:custDataLst>
              <p:tags r:id="rId6"/>
            </p:custDataLst>
          </p:nvPr>
        </p:nvSpPr>
        <p:spPr>
          <a:xfrm>
            <a:off x="882000" y="4589927"/>
            <a:ext cx="3456918" cy="1075761"/>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b="1" dirty="0">
                <a:solidFill>
                  <a:schemeClr val="tx1"/>
                </a:solidFill>
              </a:rPr>
              <a:t>Réponse favorable</a:t>
            </a:r>
          </a:p>
          <a:p>
            <a:pPr marL="285750" indent="-285750">
              <a:buFont typeface="Arial" panose="020B0604020202020204" pitchFamily="34" charset="0"/>
              <a:buChar char="•"/>
            </a:pPr>
            <a:r>
              <a:rPr lang="fr-FR" sz="1400" dirty="0">
                <a:solidFill>
                  <a:schemeClr val="tx1"/>
                </a:solidFill>
              </a:rPr>
              <a:t>Réserves possibles sur certains éléments du projet</a:t>
            </a:r>
          </a:p>
          <a:p>
            <a:pPr marL="285750" indent="-285750">
              <a:buFont typeface="Arial" panose="020B0604020202020204" pitchFamily="34" charset="0"/>
              <a:buChar char="•"/>
            </a:pPr>
            <a:r>
              <a:rPr lang="fr-FR" sz="1400" dirty="0">
                <a:solidFill>
                  <a:schemeClr val="tx1"/>
                </a:solidFill>
              </a:rPr>
              <a:t>Montant accordé égal ou inférieur à la demande</a:t>
            </a:r>
          </a:p>
        </p:txBody>
      </p:sp>
      <p:sp>
        <p:nvSpPr>
          <p:cNvPr id="24" name="Rectangle 23"/>
          <p:cNvSpPr/>
          <p:nvPr>
            <p:custDataLst>
              <p:tags r:id="rId7"/>
            </p:custDataLst>
          </p:nvPr>
        </p:nvSpPr>
        <p:spPr>
          <a:xfrm>
            <a:off x="882000" y="5907739"/>
            <a:ext cx="3456918" cy="5040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285750" indent="-285750">
              <a:buFont typeface="Arial" panose="020B0604020202020204" pitchFamily="34" charset="0"/>
              <a:buChar char="•"/>
            </a:pPr>
            <a:r>
              <a:rPr lang="fr-FR" sz="1400" dirty="0">
                <a:solidFill>
                  <a:schemeClr val="tx1"/>
                </a:solidFill>
              </a:rPr>
              <a:t>Courrier de réponse</a:t>
            </a:r>
          </a:p>
          <a:p>
            <a:pPr marL="285750" indent="-285750">
              <a:buFont typeface="Arial" panose="020B0604020202020204" pitchFamily="34" charset="0"/>
              <a:buChar char="•"/>
            </a:pPr>
            <a:r>
              <a:rPr lang="fr-FR" sz="1400" dirty="0">
                <a:solidFill>
                  <a:schemeClr val="tx1"/>
                </a:solidFill>
              </a:rPr>
              <a:t>Établissement d’une convention</a:t>
            </a:r>
          </a:p>
        </p:txBody>
      </p:sp>
      <p:sp>
        <p:nvSpPr>
          <p:cNvPr id="25" name="Rectangle 24"/>
          <p:cNvSpPr/>
          <p:nvPr>
            <p:custDataLst>
              <p:tags r:id="rId8"/>
            </p:custDataLst>
          </p:nvPr>
        </p:nvSpPr>
        <p:spPr>
          <a:xfrm>
            <a:off x="4964575" y="4607853"/>
            <a:ext cx="3297425" cy="1057835"/>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b="1" dirty="0">
                <a:solidFill>
                  <a:schemeClr val="tx1"/>
                </a:solidFill>
              </a:rPr>
              <a:t>Réponse défavorable</a:t>
            </a:r>
          </a:p>
          <a:p>
            <a:pPr marL="285750" indent="-285750">
              <a:buFont typeface="Arial" panose="020B0604020202020204" pitchFamily="34" charset="0"/>
              <a:buChar char="•"/>
            </a:pPr>
            <a:r>
              <a:rPr lang="fr-FR" sz="1400" dirty="0">
                <a:solidFill>
                  <a:schemeClr val="tx1"/>
                </a:solidFill>
              </a:rPr>
              <a:t>Définitive ou proposition de dépôt d’une nouvelle demande</a:t>
            </a:r>
          </a:p>
        </p:txBody>
      </p:sp>
      <p:sp>
        <p:nvSpPr>
          <p:cNvPr id="26" name="Rectangle 25"/>
          <p:cNvSpPr/>
          <p:nvPr>
            <p:custDataLst>
              <p:tags r:id="rId9"/>
            </p:custDataLst>
          </p:nvPr>
        </p:nvSpPr>
        <p:spPr>
          <a:xfrm>
            <a:off x="5061600" y="5907739"/>
            <a:ext cx="3200400" cy="5040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285750" indent="-285750">
              <a:buFont typeface="Arial" panose="020B0604020202020204" pitchFamily="34" charset="0"/>
              <a:buChar char="•"/>
            </a:pPr>
            <a:r>
              <a:rPr lang="fr-FR" sz="1400" dirty="0">
                <a:solidFill>
                  <a:schemeClr val="tx1"/>
                </a:solidFill>
              </a:rPr>
              <a:t>Courrier de réponse</a:t>
            </a:r>
          </a:p>
        </p:txBody>
      </p:sp>
      <p:sp>
        <p:nvSpPr>
          <p:cNvPr id="3" name="Flèche gauche 2"/>
          <p:cNvSpPr/>
          <p:nvPr>
            <p:custDataLst>
              <p:tags r:id="rId10"/>
            </p:custDataLst>
          </p:nvPr>
        </p:nvSpPr>
        <p:spPr>
          <a:xfrm rot="18738836">
            <a:off x="4152506" y="4320534"/>
            <a:ext cx="283460" cy="293855"/>
          </a:xfrm>
          <a:prstGeom prst="leftArrow">
            <a:avLst/>
          </a:prstGeom>
          <a:solidFill>
            <a:srgbClr val="5AAB45"/>
          </a:solidFill>
          <a:ln>
            <a:solidFill>
              <a:srgbClr val="6CB6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Flèche gauche 12"/>
          <p:cNvSpPr/>
          <p:nvPr>
            <p:custDataLst>
              <p:tags r:id="rId11"/>
            </p:custDataLst>
          </p:nvPr>
        </p:nvSpPr>
        <p:spPr>
          <a:xfrm rot="13649180">
            <a:off x="4894337" y="4320490"/>
            <a:ext cx="283460" cy="293855"/>
          </a:xfrm>
          <a:prstGeom prst="lef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numéro de diapositive 3"/>
          <p:cNvSpPr>
            <a:spLocks noGrp="1"/>
          </p:cNvSpPr>
          <p:nvPr>
            <p:ph type="sldNum" sz="quarter" idx="14"/>
            <p:custDataLst>
              <p:tags r:id="rId12"/>
            </p:custDataLst>
          </p:nvPr>
        </p:nvSpPr>
        <p:spPr/>
        <p:txBody>
          <a:bodyPr/>
          <a:lstStyle/>
          <a:p>
            <a:fld id="{9242190C-1718-4DF4-AE65-993259183895}" type="slidenum">
              <a:rPr lang="fr-FR" smtClean="0"/>
              <a:t>25</a:t>
            </a:fld>
            <a:endParaRPr lang="fr-FR"/>
          </a:p>
        </p:txBody>
      </p:sp>
    </p:spTree>
    <p:extLst>
      <p:ext uri="{BB962C8B-B14F-4D97-AF65-F5344CB8AC3E}">
        <p14:creationId xmlns:p14="http://schemas.microsoft.com/office/powerpoint/2010/main" val="26629324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custDataLst>
              <p:tags r:id="rId1"/>
            </p:custDataLst>
          </p:nvPr>
        </p:nvSpPr>
        <p:spPr>
          <a:xfrm>
            <a:off x="3232416" y="2869496"/>
            <a:ext cx="5803299" cy="1723307"/>
          </a:xfrm>
        </p:spPr>
        <p:txBody>
          <a:bodyPr>
            <a:normAutofit/>
          </a:bodyPr>
          <a:lstStyle/>
          <a:p>
            <a:pPr>
              <a:spcBef>
                <a:spcPts val="600"/>
              </a:spcBef>
              <a:spcAft>
                <a:spcPts val="1200"/>
              </a:spcAft>
            </a:pPr>
            <a:r>
              <a:rPr lang="fr-FR" sz="2400" dirty="0"/>
              <a:t>Votre projet n’est pas éligible… Quelles autres pistes de financement ?</a:t>
            </a:r>
          </a:p>
        </p:txBody>
      </p:sp>
    </p:spTree>
    <p:extLst>
      <p:ext uri="{BB962C8B-B14F-4D97-AF65-F5344CB8AC3E}">
        <p14:creationId xmlns:p14="http://schemas.microsoft.com/office/powerpoint/2010/main" val="38682887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custDataLst>
              <p:tags r:id="rId1"/>
            </p:custDataLst>
          </p:nvPr>
        </p:nvSpPr>
        <p:spPr>
          <a:xfrm>
            <a:off x="589147" y="362978"/>
            <a:ext cx="6331606" cy="481012"/>
          </a:xfrm>
        </p:spPr>
        <p:txBody>
          <a:bodyPr>
            <a:normAutofit/>
          </a:bodyPr>
          <a:lstStyle/>
          <a:p>
            <a:r>
              <a:rPr lang="fr-FR" dirty="0"/>
              <a:t>Votre projet </a:t>
            </a:r>
            <a:r>
              <a:rPr lang="fr-FR" dirty="0">
                <a:solidFill>
                  <a:srgbClr val="FF0000"/>
                </a:solidFill>
              </a:rPr>
              <a:t>n’est pas éligible</a:t>
            </a:r>
            <a:r>
              <a:rPr lang="fr-FR" dirty="0"/>
              <a:t>, mais… </a:t>
            </a:r>
          </a:p>
        </p:txBody>
      </p:sp>
      <p:sp>
        <p:nvSpPr>
          <p:cNvPr id="8" name="Espace réservé du contenu 7"/>
          <p:cNvSpPr>
            <a:spLocks noGrp="1"/>
          </p:cNvSpPr>
          <p:nvPr>
            <p:ph idx="1"/>
            <p:custDataLst>
              <p:tags r:id="rId2"/>
            </p:custDataLst>
          </p:nvPr>
        </p:nvSpPr>
        <p:spPr>
          <a:xfrm>
            <a:off x="251623" y="917053"/>
            <a:ext cx="8804913" cy="5467931"/>
          </a:xfrm>
        </p:spPr>
        <p:txBody>
          <a:bodyPr>
            <a:normAutofit/>
          </a:bodyPr>
          <a:lstStyle/>
          <a:p>
            <a:pPr marL="0" indent="0">
              <a:buNone/>
            </a:pPr>
            <a:endParaRPr lang="fr-FR" sz="1600" b="1" dirty="0"/>
          </a:p>
          <a:p>
            <a:r>
              <a:rPr lang="fr-FR" sz="1600" b="1" dirty="0"/>
              <a:t>C’est un projet de </a:t>
            </a:r>
            <a:r>
              <a:rPr lang="fr-FR" sz="1600" b="1" dirty="0">
                <a:solidFill>
                  <a:schemeClr val="accent3">
                    <a:lumMod val="75000"/>
                  </a:schemeClr>
                </a:solidFill>
              </a:rPr>
              <a:t>recherche </a:t>
            </a:r>
            <a:r>
              <a:rPr lang="fr-FR" sz="1600" b="1" dirty="0"/>
              <a:t>en</a:t>
            </a:r>
            <a:r>
              <a:rPr lang="fr-FR" sz="1600" b="1" dirty="0">
                <a:solidFill>
                  <a:schemeClr val="accent3">
                    <a:lumMod val="75000"/>
                  </a:schemeClr>
                </a:solidFill>
              </a:rPr>
              <a:t> sciences humaines et sociales </a:t>
            </a:r>
            <a:r>
              <a:rPr lang="fr-FR" sz="1600" b="1" dirty="0"/>
              <a:t>ou en </a:t>
            </a:r>
            <a:r>
              <a:rPr lang="fr-FR" sz="1600" b="1" dirty="0">
                <a:solidFill>
                  <a:schemeClr val="accent3">
                    <a:lumMod val="75000"/>
                  </a:schemeClr>
                </a:solidFill>
              </a:rPr>
              <a:t>santé publique </a:t>
            </a:r>
            <a:r>
              <a:rPr lang="fr-FR" sz="1600" b="1" dirty="0"/>
              <a:t>dans le champ du handicap et de la perte d’autonomie</a:t>
            </a:r>
          </a:p>
          <a:p>
            <a:endParaRPr lang="fr-FR" sz="1600" b="1" dirty="0"/>
          </a:p>
          <a:p>
            <a:pPr lvl="1">
              <a:buFont typeface="Wingdings" panose="05000000000000000000" pitchFamily="2" charset="2"/>
              <a:buChar char="Ø"/>
            </a:pPr>
            <a:r>
              <a:rPr lang="fr-FR" b="1" dirty="0"/>
              <a:t>Vous êtes potentiellement éligible à un appel à projets « Recherche » financé par la CNSA</a:t>
            </a:r>
          </a:p>
          <a:p>
            <a:pPr lvl="1">
              <a:buFont typeface="Wingdings" panose="05000000000000000000" pitchFamily="2" charset="2"/>
              <a:buChar char="Ø"/>
            </a:pPr>
            <a:endParaRPr lang="fr-FR" dirty="0"/>
          </a:p>
          <a:p>
            <a:pPr marL="457200" lvl="1" indent="0">
              <a:buNone/>
            </a:pPr>
            <a:r>
              <a:rPr lang="fr-FR" dirty="0"/>
              <a:t>Au sein de l’</a:t>
            </a:r>
            <a:r>
              <a:rPr lang="fr-FR" dirty="0" err="1"/>
              <a:t>IReSP</a:t>
            </a:r>
            <a:r>
              <a:rPr lang="fr-FR" dirty="0"/>
              <a:t>, le programme “Autonomie : personnes âgées et personnes en situation de handicap” participe au soutien et à l’animation de la recherche en sciences humaines et sociales (SHS) et en santé publique sur l’autonomie des personnes âgées et des personnes en situation de handicap. </a:t>
            </a:r>
          </a:p>
          <a:p>
            <a:pPr marL="457200" lvl="1" indent="0">
              <a:buNone/>
            </a:pPr>
            <a:endParaRPr lang="fr-FR" dirty="0"/>
          </a:p>
          <a:p>
            <a:pPr marL="457200" lvl="1" indent="0">
              <a:buNone/>
            </a:pPr>
            <a:r>
              <a:rPr lang="fr-FR" dirty="0"/>
              <a:t>Conduit en collaboration entre l’</a:t>
            </a:r>
            <a:r>
              <a:rPr lang="fr-FR" dirty="0" err="1"/>
              <a:t>IReSP</a:t>
            </a:r>
            <a:r>
              <a:rPr lang="fr-FR" dirty="0"/>
              <a:t> et la Caisse nationale de solidarité et de l’autonomie (CNSA), ce programme développe depuis 2011 des activités de financement de la recherche et d’animation de la communauté de recherche inscrite dans son périmètre d’intervention.</a:t>
            </a:r>
          </a:p>
          <a:p>
            <a:pPr lvl="1">
              <a:buFont typeface="Wingdings" panose="05000000000000000000" pitchFamily="2" charset="2"/>
              <a:buChar char="Ø"/>
            </a:pPr>
            <a:endParaRPr lang="fr-FR" dirty="0"/>
          </a:p>
          <a:p>
            <a:pPr marL="457200" lvl="1" indent="0">
              <a:buNone/>
            </a:pPr>
            <a:r>
              <a:rPr lang="fr-FR" dirty="0"/>
              <a:t>Il est structuré chaque année autour d’un appel à projet générique, appelé l’appel à projets « blanc », et d’appels à projets thématiques mobilisés pour soutenir de manière ponctuelle ou constante une thématique de recherche particulière.</a:t>
            </a:r>
          </a:p>
          <a:p>
            <a:pPr lvl="1">
              <a:buFont typeface="Wingdings" panose="05000000000000000000" pitchFamily="2" charset="2"/>
              <a:buChar char="Ø"/>
            </a:pPr>
            <a:endParaRPr lang="fr-FR" dirty="0"/>
          </a:p>
          <a:p>
            <a:pPr lvl="1">
              <a:buFont typeface="Wingdings" panose="05000000000000000000" pitchFamily="2" charset="2"/>
              <a:buChar char="Ø"/>
            </a:pPr>
            <a:r>
              <a:rPr lang="fr-FR" dirty="0"/>
              <a:t>Pour plus de renseignements, consultez le </a:t>
            </a:r>
            <a:r>
              <a:rPr lang="fr-FR" dirty="0">
                <a:hlinkClick r:id="rId5"/>
              </a:rPr>
              <a:t>site de la CNSA</a:t>
            </a:r>
            <a:r>
              <a:rPr lang="fr-FR" dirty="0"/>
              <a:t> ou le </a:t>
            </a:r>
            <a:r>
              <a:rPr lang="fr-FR" dirty="0">
                <a:hlinkClick r:id="rId6"/>
              </a:rPr>
              <a:t>site de l’</a:t>
            </a:r>
            <a:r>
              <a:rPr lang="fr-FR" dirty="0" err="1">
                <a:hlinkClick r:id="rId6"/>
              </a:rPr>
              <a:t>IReSP</a:t>
            </a:r>
            <a:endParaRPr lang="fr-FR" dirty="0"/>
          </a:p>
          <a:p>
            <a:pPr lvl="1">
              <a:buFont typeface="Wingdings" panose="05000000000000000000" pitchFamily="2" charset="2"/>
              <a:buChar char="Ø"/>
            </a:pPr>
            <a:r>
              <a:rPr lang="fr-FR" dirty="0"/>
              <a:t>Consultez </a:t>
            </a:r>
            <a:r>
              <a:rPr lang="fr-FR" dirty="0">
                <a:hlinkClick r:id="rId7"/>
              </a:rPr>
              <a:t>les lauréats des appels à projets du programme Autonomie 2021</a:t>
            </a:r>
            <a:endParaRPr lang="fr-FR" dirty="0"/>
          </a:p>
          <a:p>
            <a:pPr marL="457200" lvl="1" indent="0">
              <a:buNone/>
            </a:pPr>
            <a:endParaRPr lang="fr-FR" dirty="0"/>
          </a:p>
          <a:p>
            <a:pPr marL="457200" lvl="1" indent="0">
              <a:buNone/>
            </a:pPr>
            <a:endParaRPr lang="fr-FR" dirty="0"/>
          </a:p>
          <a:p>
            <a:pPr marL="457200" lvl="1" indent="0">
              <a:buNone/>
            </a:pPr>
            <a:endParaRPr lang="fr-FR" dirty="0"/>
          </a:p>
        </p:txBody>
      </p:sp>
      <p:sp>
        <p:nvSpPr>
          <p:cNvPr id="3" name="Espace réservé du numéro de diapositive 2"/>
          <p:cNvSpPr>
            <a:spLocks noGrp="1"/>
          </p:cNvSpPr>
          <p:nvPr>
            <p:ph type="sldNum" sz="quarter" idx="14"/>
            <p:custDataLst>
              <p:tags r:id="rId3"/>
            </p:custDataLst>
          </p:nvPr>
        </p:nvSpPr>
        <p:spPr/>
        <p:txBody>
          <a:bodyPr/>
          <a:lstStyle/>
          <a:p>
            <a:fld id="{9242190C-1718-4DF4-AE65-993259183895}" type="slidenum">
              <a:rPr lang="fr-FR" smtClean="0"/>
              <a:t>27</a:t>
            </a:fld>
            <a:endParaRPr lang="fr-FR" dirty="0"/>
          </a:p>
        </p:txBody>
      </p:sp>
    </p:spTree>
    <p:extLst>
      <p:ext uri="{BB962C8B-B14F-4D97-AF65-F5344CB8AC3E}">
        <p14:creationId xmlns:p14="http://schemas.microsoft.com/office/powerpoint/2010/main" val="40269978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custDataLst>
              <p:tags r:id="rId1"/>
            </p:custDataLst>
          </p:nvPr>
        </p:nvSpPr>
        <p:spPr>
          <a:xfrm>
            <a:off x="589147" y="362978"/>
            <a:ext cx="6331606" cy="481012"/>
          </a:xfrm>
        </p:spPr>
        <p:txBody>
          <a:bodyPr>
            <a:normAutofit/>
          </a:bodyPr>
          <a:lstStyle/>
          <a:p>
            <a:r>
              <a:rPr lang="fr-FR" dirty="0"/>
              <a:t>  Votre projet </a:t>
            </a:r>
            <a:r>
              <a:rPr lang="fr-FR" dirty="0">
                <a:solidFill>
                  <a:srgbClr val="FF0000"/>
                </a:solidFill>
              </a:rPr>
              <a:t>n’est pas éligible</a:t>
            </a:r>
            <a:r>
              <a:rPr lang="fr-FR" dirty="0"/>
              <a:t>, mais… </a:t>
            </a:r>
          </a:p>
        </p:txBody>
      </p:sp>
      <p:sp>
        <p:nvSpPr>
          <p:cNvPr id="8" name="Espace réservé du contenu 7"/>
          <p:cNvSpPr>
            <a:spLocks noGrp="1"/>
          </p:cNvSpPr>
          <p:nvPr>
            <p:ph idx="1"/>
            <p:custDataLst>
              <p:tags r:id="rId2"/>
            </p:custDataLst>
          </p:nvPr>
        </p:nvSpPr>
        <p:spPr>
          <a:xfrm>
            <a:off x="276726" y="719197"/>
            <a:ext cx="7347963" cy="3005354"/>
          </a:xfrm>
        </p:spPr>
        <p:txBody>
          <a:bodyPr>
            <a:normAutofit fontScale="77500" lnSpcReduction="20000"/>
          </a:bodyPr>
          <a:lstStyle/>
          <a:p>
            <a:pPr marL="0" indent="0">
              <a:buNone/>
            </a:pPr>
            <a:endParaRPr lang="fr-FR" sz="1800" b="1" dirty="0"/>
          </a:p>
          <a:p>
            <a:r>
              <a:rPr lang="fr-FR" sz="2100" b="1" dirty="0"/>
              <a:t>C’est </a:t>
            </a:r>
            <a:r>
              <a:rPr lang="fr-FR" sz="2100" b="1" dirty="0">
                <a:solidFill>
                  <a:srgbClr val="5AAB45"/>
                </a:solidFill>
              </a:rPr>
              <a:t>un projet d’expérimentation</a:t>
            </a:r>
            <a:r>
              <a:rPr lang="fr-FR" sz="2100" b="1" dirty="0"/>
              <a:t> visant à améliorer :</a:t>
            </a:r>
          </a:p>
          <a:p>
            <a:pPr marL="0" indent="0">
              <a:buNone/>
            </a:pPr>
            <a:r>
              <a:rPr lang="fr-FR" sz="1800" dirty="0"/>
              <a:t>- la pertinence et la qualité de la prise en charge sanitaire, sociale ou médico-sociale,</a:t>
            </a:r>
          </a:p>
          <a:p>
            <a:pPr marL="0" indent="0">
              <a:buNone/>
            </a:pPr>
            <a:r>
              <a:rPr lang="fr-FR" sz="1800" dirty="0"/>
              <a:t>- les parcours des usagers, via notamment une meilleure coordination des acteurs,</a:t>
            </a:r>
          </a:p>
          <a:p>
            <a:pPr marL="0" indent="0">
              <a:buNone/>
            </a:pPr>
            <a:r>
              <a:rPr lang="fr-FR" sz="1800" dirty="0"/>
              <a:t>- l’efficience du système de santé,</a:t>
            </a:r>
          </a:p>
          <a:p>
            <a:pPr marL="0" indent="0">
              <a:buNone/>
            </a:pPr>
            <a:r>
              <a:rPr lang="fr-FR" sz="1800" dirty="0"/>
              <a:t>- l’accès aux prises en charge (de prévention, sanitaire et médico-sociales).</a:t>
            </a:r>
          </a:p>
          <a:p>
            <a:endParaRPr lang="fr-FR" sz="1800" b="1" dirty="0"/>
          </a:p>
          <a:p>
            <a:r>
              <a:rPr lang="fr-FR" sz="2100" b="1" dirty="0"/>
              <a:t>Et </a:t>
            </a:r>
            <a:r>
              <a:rPr lang="fr-FR" sz="2100" b="1" dirty="0">
                <a:solidFill>
                  <a:srgbClr val="5AAB45"/>
                </a:solidFill>
              </a:rPr>
              <a:t>qui</a:t>
            </a:r>
            <a:r>
              <a:rPr lang="fr-FR" sz="2100" b="1" dirty="0"/>
              <a:t> </a:t>
            </a:r>
            <a:r>
              <a:rPr lang="fr-FR" sz="2100" b="1" dirty="0">
                <a:solidFill>
                  <a:srgbClr val="5AAB45"/>
                </a:solidFill>
              </a:rPr>
              <a:t>nécessite une des dérogations listées à l’article 51 de la LFSS pour 2018</a:t>
            </a:r>
            <a:r>
              <a:rPr lang="fr-FR" sz="2100" dirty="0"/>
              <a:t>, notamment des dérogations </a:t>
            </a:r>
            <a:r>
              <a:rPr lang="fr-FR" sz="1800" dirty="0"/>
              <a:t>:</a:t>
            </a:r>
          </a:p>
          <a:p>
            <a:pPr marL="0" indent="0">
              <a:buNone/>
            </a:pPr>
            <a:r>
              <a:rPr lang="fr-FR" sz="1800" dirty="0"/>
              <a:t>- aux règles de facturation et de tarification pour tous les offreurs de soins,</a:t>
            </a:r>
          </a:p>
          <a:p>
            <a:pPr marL="0" indent="0">
              <a:buNone/>
            </a:pPr>
            <a:r>
              <a:rPr lang="fr-FR" sz="1800" dirty="0"/>
              <a:t>- au panier de soins remboursables, </a:t>
            </a:r>
          </a:p>
          <a:p>
            <a:pPr marL="0" indent="0">
              <a:buNone/>
            </a:pPr>
            <a:r>
              <a:rPr lang="fr-FR" sz="1800" dirty="0"/>
              <a:t>- à la participation financière des patients ou partage d’honoraires entre professionnels</a:t>
            </a:r>
          </a:p>
          <a:p>
            <a:pPr marL="0" indent="0">
              <a:buNone/>
            </a:pPr>
            <a:r>
              <a:rPr lang="fr-FR" sz="1800" dirty="0"/>
              <a:t>- sur l’organisation du système de sante (avec avis HAS) , etc.</a:t>
            </a:r>
          </a:p>
          <a:p>
            <a:pPr lvl="1">
              <a:buFont typeface="Wingdings" panose="05000000000000000000" pitchFamily="2" charset="2"/>
              <a:buChar char="Ø"/>
            </a:pPr>
            <a:endParaRPr lang="fr-FR" dirty="0"/>
          </a:p>
        </p:txBody>
      </p:sp>
      <p:sp>
        <p:nvSpPr>
          <p:cNvPr id="3" name="Espace réservé du numéro de diapositive 2"/>
          <p:cNvSpPr>
            <a:spLocks noGrp="1"/>
          </p:cNvSpPr>
          <p:nvPr>
            <p:ph type="sldNum" sz="quarter" idx="14"/>
            <p:custDataLst>
              <p:tags r:id="rId3"/>
            </p:custDataLst>
          </p:nvPr>
        </p:nvSpPr>
        <p:spPr/>
        <p:txBody>
          <a:bodyPr/>
          <a:lstStyle/>
          <a:p>
            <a:fld id="{9242190C-1718-4DF4-AE65-993259183895}" type="slidenum">
              <a:rPr lang="fr-FR" smtClean="0"/>
              <a:t>28</a:t>
            </a:fld>
            <a:endParaRPr lang="fr-FR" dirty="0"/>
          </a:p>
        </p:txBody>
      </p:sp>
      <p:pic>
        <p:nvPicPr>
          <p:cNvPr id="4" name="Image 3">
            <a:extLst>
              <a:ext uri="{FF2B5EF4-FFF2-40B4-BE49-F238E27FC236}">
                <a16:creationId xmlns:a16="http://schemas.microsoft.com/office/drawing/2014/main" id="{C7B73717-9DEB-4CE3-A7DA-3040F4D80430}"/>
              </a:ext>
            </a:extLst>
          </p:cNvPr>
          <p:cNvPicPr>
            <a:picLocks noChangeAspect="1"/>
          </p:cNvPicPr>
          <p:nvPr/>
        </p:nvPicPr>
        <p:blipFill rotWithShape="1">
          <a:blip r:embed="rId5"/>
          <a:srcRect l="13996" r="19874"/>
          <a:stretch/>
        </p:blipFill>
        <p:spPr>
          <a:xfrm>
            <a:off x="7385538" y="1075298"/>
            <a:ext cx="1758462" cy="1780593"/>
          </a:xfrm>
          <a:prstGeom prst="rect">
            <a:avLst/>
          </a:prstGeom>
        </p:spPr>
      </p:pic>
      <p:sp>
        <p:nvSpPr>
          <p:cNvPr id="5" name="ZoneTexte 4">
            <a:extLst>
              <a:ext uri="{FF2B5EF4-FFF2-40B4-BE49-F238E27FC236}">
                <a16:creationId xmlns:a16="http://schemas.microsoft.com/office/drawing/2014/main" id="{5B9F48DA-B0BC-4407-8F89-E2DAE1448D5F}"/>
              </a:ext>
            </a:extLst>
          </p:cNvPr>
          <p:cNvSpPr txBox="1"/>
          <p:nvPr/>
        </p:nvSpPr>
        <p:spPr>
          <a:xfrm>
            <a:off x="161925" y="4662463"/>
            <a:ext cx="8373979" cy="1674305"/>
          </a:xfrm>
          <a:prstGeom prst="rect">
            <a:avLst/>
          </a:prstGeom>
          <a:noFill/>
        </p:spPr>
        <p:txBody>
          <a:bodyPr wrap="square" rtlCol="0">
            <a:spAutoFit/>
          </a:bodyPr>
          <a:lstStyle/>
          <a:p>
            <a:pPr lvl="1" defTabSz="914400">
              <a:spcBef>
                <a:spcPct val="20000"/>
              </a:spcBef>
              <a:buClr>
                <a:srgbClr val="6CB643"/>
              </a:buClr>
            </a:pPr>
            <a:endParaRPr lang="fr-FR" sz="1400" dirty="0">
              <a:solidFill>
                <a:prstClr val="black"/>
              </a:solidFill>
              <a:latin typeface="Arial" charset="0"/>
              <a:cs typeface="Arial" charset="0"/>
            </a:endParaRPr>
          </a:p>
          <a:p>
            <a:pPr marL="742950" lvl="1" indent="-285750" defTabSz="914400">
              <a:spcBef>
                <a:spcPct val="20000"/>
              </a:spcBef>
              <a:buClr>
                <a:srgbClr val="6CB643"/>
              </a:buClr>
              <a:buFont typeface="Wingdings" panose="05000000000000000000" pitchFamily="2" charset="2"/>
              <a:buChar char="Ø"/>
            </a:pPr>
            <a:endParaRPr lang="fr-FR" sz="1400" dirty="0">
              <a:solidFill>
                <a:prstClr val="black"/>
              </a:solidFill>
              <a:latin typeface="Arial" charset="0"/>
              <a:cs typeface="Arial" charset="0"/>
            </a:endParaRPr>
          </a:p>
          <a:p>
            <a:pPr marL="742950" lvl="1" indent="-285750" defTabSz="914400">
              <a:spcBef>
                <a:spcPct val="20000"/>
              </a:spcBef>
              <a:buClr>
                <a:srgbClr val="6CB643"/>
              </a:buClr>
              <a:buFont typeface="Wingdings" panose="05000000000000000000" pitchFamily="2" charset="2"/>
              <a:buChar char="Ø"/>
            </a:pPr>
            <a:r>
              <a:rPr lang="fr-FR" sz="1400" dirty="0">
                <a:solidFill>
                  <a:prstClr val="black"/>
                </a:solidFill>
                <a:latin typeface="Arial" charset="0"/>
                <a:cs typeface="Arial" charset="0"/>
              </a:rPr>
              <a:t>Le dispositif est opérationnel </a:t>
            </a:r>
            <a:r>
              <a:rPr lang="fr-FR" sz="1400" b="1" dirty="0">
                <a:solidFill>
                  <a:prstClr val="black"/>
                </a:solidFill>
                <a:latin typeface="Arial" charset="0"/>
                <a:cs typeface="Arial" charset="0"/>
              </a:rPr>
              <a:t>depuis avril 2018</a:t>
            </a:r>
            <a:endParaRPr lang="fr-FR" sz="1400" dirty="0">
              <a:solidFill>
                <a:prstClr val="black"/>
              </a:solidFill>
              <a:latin typeface="Arial" charset="0"/>
              <a:cs typeface="Arial" charset="0"/>
            </a:endParaRPr>
          </a:p>
          <a:p>
            <a:pPr lvl="1" defTabSz="914400">
              <a:spcBef>
                <a:spcPct val="20000"/>
              </a:spcBef>
              <a:buClr>
                <a:srgbClr val="6CB643"/>
              </a:buClr>
            </a:pPr>
            <a:endParaRPr lang="fr-FR" sz="1400" dirty="0">
              <a:solidFill>
                <a:prstClr val="black"/>
              </a:solidFill>
              <a:latin typeface="Arial" charset="0"/>
              <a:cs typeface="Arial" charset="0"/>
            </a:endParaRPr>
          </a:p>
          <a:p>
            <a:pPr marL="742950" lvl="1" indent="-285750" defTabSz="914400">
              <a:spcBef>
                <a:spcPct val="20000"/>
              </a:spcBef>
              <a:buClr>
                <a:srgbClr val="6CB643"/>
              </a:buClr>
              <a:buFont typeface="Wingdings" panose="05000000000000000000" pitchFamily="2" charset="2"/>
              <a:buChar char="Ø"/>
            </a:pPr>
            <a:r>
              <a:rPr lang="fr-FR" sz="1400" dirty="0">
                <a:solidFill>
                  <a:prstClr val="black"/>
                </a:solidFill>
                <a:latin typeface="Arial" charset="0"/>
                <a:cs typeface="Arial" charset="0"/>
              </a:rPr>
              <a:t>Voir les démarches pour déposer un projet </a:t>
            </a:r>
            <a:r>
              <a:rPr lang="fr-FR" sz="1400" b="1" dirty="0">
                <a:solidFill>
                  <a:prstClr val="black"/>
                </a:solidFill>
                <a:latin typeface="Arial" charset="0"/>
                <a:cs typeface="Arial" charset="0"/>
              </a:rPr>
              <a:t>: </a:t>
            </a:r>
            <a:r>
              <a:rPr lang="fr-FR" sz="1600" b="1" dirty="0">
                <a:solidFill>
                  <a:schemeClr val="accent1">
                    <a:lumMod val="75000"/>
                  </a:schemeClr>
                </a:solidFill>
                <a:latin typeface="Arial" charset="0"/>
                <a:cs typeface="Arial" charset="0"/>
                <a:hlinkClick r:id="rId6">
                  <a:extLst>
                    <a:ext uri="{A12FA001-AC4F-418D-AE19-62706E023703}">
                      <ahyp:hlinkClr xmlns:ahyp="http://schemas.microsoft.com/office/drawing/2018/hyperlinkcolor" val="tx"/>
                    </a:ext>
                  </a:extLst>
                </a:hlinkClick>
              </a:rPr>
              <a:t>ici</a:t>
            </a:r>
            <a:endParaRPr lang="fr-FR" sz="1600" b="1" dirty="0">
              <a:solidFill>
                <a:schemeClr val="accent1">
                  <a:lumMod val="75000"/>
                </a:schemeClr>
              </a:solidFill>
              <a:latin typeface="Arial" charset="0"/>
              <a:cs typeface="Arial" charset="0"/>
            </a:endParaRPr>
          </a:p>
          <a:p>
            <a:pPr lvl="1" defTabSz="914400">
              <a:spcBef>
                <a:spcPct val="20000"/>
              </a:spcBef>
              <a:buClr>
                <a:srgbClr val="6CB643"/>
              </a:buClr>
            </a:pPr>
            <a:endParaRPr lang="fr-FR" sz="1600" b="1" dirty="0">
              <a:solidFill>
                <a:schemeClr val="accent1">
                  <a:lumMod val="75000"/>
                </a:schemeClr>
              </a:solidFill>
              <a:latin typeface="Arial" charset="0"/>
              <a:cs typeface="Arial" charset="0"/>
            </a:endParaRPr>
          </a:p>
        </p:txBody>
      </p:sp>
      <p:pic>
        <p:nvPicPr>
          <p:cNvPr id="6" name="Image 5">
            <a:extLst>
              <a:ext uri="{FF2B5EF4-FFF2-40B4-BE49-F238E27FC236}">
                <a16:creationId xmlns:a16="http://schemas.microsoft.com/office/drawing/2014/main" id="{AEADFD30-C97E-43BF-ADB2-5AB39FB3603F}"/>
              </a:ext>
            </a:extLst>
          </p:cNvPr>
          <p:cNvPicPr>
            <a:picLocks noChangeAspect="1"/>
          </p:cNvPicPr>
          <p:nvPr/>
        </p:nvPicPr>
        <p:blipFill>
          <a:blip r:embed="rId7"/>
          <a:stretch>
            <a:fillRect/>
          </a:stretch>
        </p:blipFill>
        <p:spPr>
          <a:xfrm>
            <a:off x="5097502" y="5026208"/>
            <a:ext cx="3884573" cy="1445061"/>
          </a:xfrm>
          <a:prstGeom prst="rect">
            <a:avLst/>
          </a:prstGeom>
        </p:spPr>
      </p:pic>
      <p:sp>
        <p:nvSpPr>
          <p:cNvPr id="7" name="ZoneTexte 6">
            <a:extLst>
              <a:ext uri="{FF2B5EF4-FFF2-40B4-BE49-F238E27FC236}">
                <a16:creationId xmlns:a16="http://schemas.microsoft.com/office/drawing/2014/main" id="{92CC1EC1-4214-49C1-9BEC-D36CBE4A75EE}"/>
              </a:ext>
            </a:extLst>
          </p:cNvPr>
          <p:cNvSpPr txBox="1"/>
          <p:nvPr/>
        </p:nvSpPr>
        <p:spPr>
          <a:xfrm>
            <a:off x="185371" y="3496228"/>
            <a:ext cx="8588180" cy="1538883"/>
          </a:xfrm>
          <a:prstGeom prst="rect">
            <a:avLst/>
          </a:prstGeom>
          <a:noFill/>
        </p:spPr>
        <p:txBody>
          <a:bodyPr wrap="square" rtlCol="0">
            <a:spAutoFit/>
          </a:bodyPr>
          <a:lstStyle/>
          <a:p>
            <a:pPr lvl="0" defTabSz="914400">
              <a:spcBef>
                <a:spcPct val="20000"/>
              </a:spcBef>
              <a:buClr>
                <a:srgbClr val="6CB643"/>
              </a:buClr>
            </a:pPr>
            <a:endParaRPr lang="fr-FR" sz="1300" dirty="0">
              <a:solidFill>
                <a:prstClr val="black"/>
              </a:solidFill>
              <a:latin typeface="Arial" charset="0"/>
              <a:cs typeface="Arial" charset="0"/>
            </a:endParaRPr>
          </a:p>
          <a:p>
            <a:pPr marL="742950" lvl="1" indent="-285750" defTabSz="914400">
              <a:spcBef>
                <a:spcPct val="20000"/>
              </a:spcBef>
              <a:buClr>
                <a:srgbClr val="6CB643"/>
              </a:buClr>
              <a:buFont typeface="Wingdings" panose="05000000000000000000" pitchFamily="2" charset="2"/>
              <a:buChar char="Ø"/>
            </a:pPr>
            <a:r>
              <a:rPr lang="fr-FR" sz="1500" dirty="0">
                <a:solidFill>
                  <a:prstClr val="black"/>
                </a:solidFill>
                <a:latin typeface="Arial" charset="0"/>
                <a:cs typeface="Arial" charset="0"/>
              </a:rPr>
              <a:t>Vous êtes potentiellement éligible à un financement dans le cadre de l’</a:t>
            </a:r>
            <a:r>
              <a:rPr lang="fr-FR" b="1" dirty="0">
                <a:solidFill>
                  <a:srgbClr val="5AAB45"/>
                </a:solidFill>
                <a:latin typeface="Arial" charset="0"/>
                <a:cs typeface="Arial" charset="0"/>
              </a:rPr>
              <a:t>Article 51</a:t>
            </a:r>
            <a:r>
              <a:rPr lang="fr-FR" b="1" dirty="0">
                <a:solidFill>
                  <a:prstClr val="black"/>
                </a:solidFill>
                <a:latin typeface="Arial" charset="0"/>
                <a:cs typeface="Arial" charset="0"/>
              </a:rPr>
              <a:t>. </a:t>
            </a:r>
            <a:endParaRPr lang="fr-FR" sz="1500" dirty="0">
              <a:solidFill>
                <a:prstClr val="black"/>
              </a:solidFill>
              <a:latin typeface="Arial" charset="0"/>
              <a:cs typeface="Arial" charset="0"/>
            </a:endParaRPr>
          </a:p>
          <a:p>
            <a:pPr marL="742950" lvl="1" indent="-285750" defTabSz="914400">
              <a:spcBef>
                <a:spcPct val="20000"/>
              </a:spcBef>
              <a:buClr>
                <a:srgbClr val="6CB643"/>
              </a:buClr>
              <a:buFont typeface="Wingdings" panose="05000000000000000000" pitchFamily="2" charset="2"/>
              <a:buChar char="Ø"/>
            </a:pPr>
            <a:endParaRPr lang="fr-FR" sz="1100" dirty="0">
              <a:solidFill>
                <a:prstClr val="black"/>
              </a:solidFill>
              <a:latin typeface="Arial" charset="0"/>
              <a:cs typeface="Arial" charset="0"/>
            </a:endParaRPr>
          </a:p>
          <a:p>
            <a:pPr marL="742950" lvl="1" indent="-285750" defTabSz="914400">
              <a:spcBef>
                <a:spcPct val="20000"/>
              </a:spcBef>
              <a:buClr>
                <a:srgbClr val="6CB643"/>
              </a:buClr>
              <a:buFont typeface="Wingdings" panose="05000000000000000000" pitchFamily="2" charset="2"/>
              <a:buChar char="Ø"/>
            </a:pPr>
            <a:r>
              <a:rPr lang="fr-FR" sz="1100" dirty="0">
                <a:solidFill>
                  <a:prstClr val="black"/>
                </a:solidFill>
                <a:latin typeface="Arial" charset="0"/>
                <a:cs typeface="Arial" charset="0"/>
              </a:rPr>
              <a:t>Il s’agit là d’une </a:t>
            </a:r>
            <a:r>
              <a:rPr lang="fr-FR" sz="1100" b="1" dirty="0">
                <a:solidFill>
                  <a:prstClr val="black"/>
                </a:solidFill>
                <a:latin typeface="Arial" charset="0"/>
                <a:cs typeface="Arial" charset="0"/>
              </a:rPr>
              <a:t>véritable opportunité </a:t>
            </a:r>
            <a:r>
              <a:rPr lang="fr-FR" sz="1100" dirty="0">
                <a:solidFill>
                  <a:prstClr val="black"/>
                </a:solidFill>
                <a:latin typeface="Arial" charset="0"/>
                <a:cs typeface="Arial" charset="0"/>
              </a:rPr>
              <a:t>pour tester de nouvelles approches puisque ce dispositif permet de </a:t>
            </a:r>
            <a:r>
              <a:rPr lang="fr-FR" sz="1100" b="1" dirty="0">
                <a:solidFill>
                  <a:prstClr val="black"/>
                </a:solidFill>
                <a:latin typeface="Arial" charset="0"/>
                <a:cs typeface="Arial" charset="0"/>
              </a:rPr>
              <a:t>déroger à de nombreuses règles de financement de droit commun</a:t>
            </a:r>
            <a:r>
              <a:rPr lang="fr-FR" sz="1100" dirty="0">
                <a:solidFill>
                  <a:prstClr val="black"/>
                </a:solidFill>
                <a:latin typeface="Arial" charset="0"/>
                <a:cs typeface="Arial" charset="0"/>
              </a:rPr>
              <a:t>, applicables en ville comme en établissement hospitalier ou médico-social. En revanche, s’il n’y a pas besoin de dérogation ou s’il est dérogé à une autre disposition, le projet ne peut être pris en compte au titre de l’article 51.</a:t>
            </a:r>
          </a:p>
        </p:txBody>
      </p:sp>
    </p:spTree>
    <p:extLst>
      <p:ext uri="{BB962C8B-B14F-4D97-AF65-F5344CB8AC3E}">
        <p14:creationId xmlns:p14="http://schemas.microsoft.com/office/powerpoint/2010/main" val="2871892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custDataLst>
              <p:tags r:id="rId1"/>
            </p:custDataLst>
          </p:nvPr>
        </p:nvSpPr>
        <p:spPr>
          <a:xfrm>
            <a:off x="589147" y="362978"/>
            <a:ext cx="6331606" cy="481012"/>
          </a:xfrm>
        </p:spPr>
        <p:txBody>
          <a:bodyPr>
            <a:normAutofit/>
          </a:bodyPr>
          <a:lstStyle/>
          <a:p>
            <a:r>
              <a:rPr lang="fr-FR" dirty="0"/>
              <a:t>  Votre projet </a:t>
            </a:r>
            <a:r>
              <a:rPr lang="fr-FR" dirty="0">
                <a:solidFill>
                  <a:srgbClr val="FF0000"/>
                </a:solidFill>
              </a:rPr>
              <a:t>n’est pas éligible</a:t>
            </a:r>
            <a:r>
              <a:rPr lang="fr-FR" dirty="0"/>
              <a:t>, mais… </a:t>
            </a:r>
          </a:p>
        </p:txBody>
      </p:sp>
      <p:sp>
        <p:nvSpPr>
          <p:cNvPr id="8" name="Espace réservé du contenu 7"/>
          <p:cNvSpPr>
            <a:spLocks noGrp="1"/>
          </p:cNvSpPr>
          <p:nvPr>
            <p:ph idx="1"/>
            <p:custDataLst>
              <p:tags r:id="rId2"/>
            </p:custDataLst>
          </p:nvPr>
        </p:nvSpPr>
        <p:spPr>
          <a:xfrm>
            <a:off x="86810" y="771667"/>
            <a:ext cx="8970380" cy="5467931"/>
          </a:xfrm>
        </p:spPr>
        <p:txBody>
          <a:bodyPr>
            <a:normAutofit lnSpcReduction="10000"/>
          </a:bodyPr>
          <a:lstStyle/>
          <a:p>
            <a:pPr marL="0" indent="0">
              <a:buNone/>
            </a:pPr>
            <a:endParaRPr lang="fr-FR" sz="1600" b="1" dirty="0"/>
          </a:p>
          <a:p>
            <a:r>
              <a:rPr lang="fr-FR" sz="1600" b="1" dirty="0"/>
              <a:t>C’est un projet qui concerne des </a:t>
            </a:r>
            <a:r>
              <a:rPr lang="fr-FR" sz="1600" b="1" dirty="0">
                <a:solidFill>
                  <a:schemeClr val="accent3">
                    <a:lumMod val="75000"/>
                  </a:schemeClr>
                </a:solidFill>
              </a:rPr>
              <a:t>innovations technologiques ou de services </a:t>
            </a:r>
            <a:r>
              <a:rPr lang="fr-FR" sz="1600" b="1" dirty="0"/>
              <a:t>à l’attention des personnes âgées (nouveaux services, nouvelles générations d’aides techniques, etc.)…</a:t>
            </a:r>
          </a:p>
          <a:p>
            <a:pPr marL="0" indent="0">
              <a:buNone/>
            </a:pPr>
            <a:r>
              <a:rPr lang="fr-FR" sz="1600" b="1" dirty="0"/>
              <a:t>      </a:t>
            </a:r>
          </a:p>
          <a:p>
            <a:pPr marL="0" indent="0">
              <a:buNone/>
            </a:pPr>
            <a:endParaRPr lang="fr-FR" sz="1600" b="1" dirty="0"/>
          </a:p>
          <a:p>
            <a:pPr marL="0" indent="0">
              <a:buNone/>
            </a:pPr>
            <a:endParaRPr lang="fr-FR" sz="1600" b="1" dirty="0"/>
          </a:p>
          <a:p>
            <a:pPr marL="0" indent="0">
              <a:buNone/>
            </a:pPr>
            <a:endParaRPr lang="fr-FR" sz="1600" b="1" dirty="0"/>
          </a:p>
          <a:p>
            <a:pPr marL="0" indent="0">
              <a:buNone/>
            </a:pPr>
            <a:endParaRPr lang="fr-FR" sz="1600" b="1" dirty="0"/>
          </a:p>
          <a:p>
            <a:pPr lvl="1">
              <a:buFont typeface="Wingdings" panose="05000000000000000000" pitchFamily="2" charset="2"/>
              <a:buChar char="Ø"/>
            </a:pPr>
            <a:r>
              <a:rPr lang="fr-FR" dirty="0"/>
              <a:t>En partenariat avec la MSA, l’Agirc-Arrco, France Active et la Banque des Territoires, l’Assurance retraite a créé le </a:t>
            </a:r>
            <a:r>
              <a:rPr lang="fr-FR" b="1" dirty="0"/>
              <a:t>pôle VIVA </a:t>
            </a:r>
            <a:r>
              <a:rPr lang="fr-FR" b="1" dirty="0" err="1"/>
              <a:t>Lab</a:t>
            </a:r>
            <a:r>
              <a:rPr lang="fr-FR" b="1" dirty="0"/>
              <a:t> afin de soutenir l’innovation dans le champ de la prévention et du vieillissement actif et en santé.</a:t>
            </a:r>
          </a:p>
          <a:p>
            <a:pPr lvl="1">
              <a:buFont typeface="Wingdings" panose="05000000000000000000" pitchFamily="2" charset="2"/>
              <a:buChar char="Ø"/>
            </a:pPr>
            <a:endParaRPr lang="fr-FR" b="1" dirty="0"/>
          </a:p>
          <a:p>
            <a:pPr lvl="1">
              <a:buFont typeface="Wingdings" panose="05000000000000000000" pitchFamily="2" charset="2"/>
              <a:buChar char="Ø"/>
            </a:pPr>
            <a:r>
              <a:rPr lang="fr-FR" dirty="0"/>
              <a:t>Ce pôle repère et accompagne des </a:t>
            </a:r>
            <a:r>
              <a:rPr lang="fr-FR" b="1" dirty="0"/>
              <a:t>solutions servicielles, technologiques ou organisationnelles à fort potentiel</a:t>
            </a:r>
            <a:r>
              <a:rPr lang="fr-FR" dirty="0"/>
              <a:t> et ayant réussi leur preuve de concept (validation de la faisabilité, de l’existence d’un marché etc.). </a:t>
            </a:r>
          </a:p>
          <a:p>
            <a:pPr lvl="1">
              <a:buFont typeface="Wingdings" panose="05000000000000000000" pitchFamily="2" charset="2"/>
              <a:buChar char="Ø"/>
            </a:pPr>
            <a:endParaRPr lang="fr-FR" dirty="0"/>
          </a:p>
          <a:p>
            <a:pPr lvl="1">
              <a:buFont typeface="Wingdings" panose="05000000000000000000" pitchFamily="2" charset="2"/>
              <a:buChar char="Ø"/>
            </a:pPr>
            <a:r>
              <a:rPr lang="fr-FR" dirty="0"/>
              <a:t>VIVA </a:t>
            </a:r>
            <a:r>
              <a:rPr lang="fr-FR" dirty="0" err="1"/>
              <a:t>Lab</a:t>
            </a:r>
            <a:r>
              <a:rPr lang="fr-FR" dirty="0"/>
              <a:t> accompagne </a:t>
            </a:r>
            <a:r>
              <a:rPr lang="fr-FR" b="1" dirty="0"/>
              <a:t>tous les types de structures </a:t>
            </a:r>
            <a:r>
              <a:rPr lang="fr-FR" dirty="0"/>
              <a:t>(entreprises ESS ou non, start-up, association, etc.).</a:t>
            </a:r>
          </a:p>
          <a:p>
            <a:pPr marL="457200" lvl="1" indent="0">
              <a:buNone/>
            </a:pPr>
            <a:endParaRPr lang="fr-FR" dirty="0"/>
          </a:p>
          <a:p>
            <a:pPr lvl="1">
              <a:buFont typeface="Wingdings" panose="05000000000000000000" pitchFamily="2" charset="2"/>
              <a:buChar char="Ø"/>
            </a:pPr>
            <a:r>
              <a:rPr lang="fr-FR" dirty="0"/>
              <a:t>Pour savoir si votre projet est potentiellement finançable via VIVA </a:t>
            </a:r>
            <a:r>
              <a:rPr lang="fr-FR" dirty="0" err="1"/>
              <a:t>Lab</a:t>
            </a:r>
            <a:r>
              <a:rPr lang="fr-FR" dirty="0"/>
              <a:t> et connaitre les critères de sélection : </a:t>
            </a:r>
            <a:r>
              <a:rPr lang="fr-FR" u="sng" dirty="0">
                <a:hlinkClick r:id="rId5"/>
              </a:rPr>
              <a:t>https://www.vivalab.fr/</a:t>
            </a:r>
            <a:endParaRPr lang="fr-FR" dirty="0"/>
          </a:p>
          <a:p>
            <a:pPr lvl="1">
              <a:buFont typeface="Wingdings" panose="05000000000000000000" pitchFamily="2" charset="2"/>
              <a:buChar char="Ø"/>
            </a:pPr>
            <a:endParaRPr lang="fr-FR" dirty="0"/>
          </a:p>
          <a:p>
            <a:pPr lvl="1">
              <a:buFont typeface="Wingdings" panose="05000000000000000000" pitchFamily="2" charset="2"/>
              <a:buChar char="Ø"/>
            </a:pPr>
            <a:endParaRPr lang="fr-FR" dirty="0"/>
          </a:p>
          <a:p>
            <a:pPr marL="457200" lvl="1" indent="0">
              <a:buNone/>
            </a:pPr>
            <a:endParaRPr lang="fr-FR" dirty="0"/>
          </a:p>
        </p:txBody>
      </p:sp>
      <p:sp>
        <p:nvSpPr>
          <p:cNvPr id="3" name="Espace réservé du numéro de diapositive 2"/>
          <p:cNvSpPr>
            <a:spLocks noGrp="1"/>
          </p:cNvSpPr>
          <p:nvPr>
            <p:ph type="sldNum" sz="quarter" idx="14"/>
            <p:custDataLst>
              <p:tags r:id="rId3"/>
            </p:custDataLst>
          </p:nvPr>
        </p:nvSpPr>
        <p:spPr/>
        <p:txBody>
          <a:bodyPr/>
          <a:lstStyle/>
          <a:p>
            <a:fld id="{9242190C-1718-4DF4-AE65-993259183895}" type="slidenum">
              <a:rPr lang="fr-FR" smtClean="0"/>
              <a:t>29</a:t>
            </a:fld>
            <a:endParaRPr lang="fr-FR" dirty="0"/>
          </a:p>
        </p:txBody>
      </p:sp>
      <p:sp>
        <p:nvSpPr>
          <p:cNvPr id="5" name="ZoneTexte 4">
            <a:extLst>
              <a:ext uri="{FF2B5EF4-FFF2-40B4-BE49-F238E27FC236}">
                <a16:creationId xmlns:a16="http://schemas.microsoft.com/office/drawing/2014/main" id="{B577E64A-8595-4A52-A168-BA6564AFF0C1}"/>
              </a:ext>
            </a:extLst>
          </p:cNvPr>
          <p:cNvSpPr txBox="1"/>
          <p:nvPr/>
        </p:nvSpPr>
        <p:spPr>
          <a:xfrm>
            <a:off x="6310265" y="1923720"/>
            <a:ext cx="2661718" cy="1292662"/>
          </a:xfrm>
          <a:prstGeom prst="rect">
            <a:avLst/>
          </a:prstGeom>
          <a:noFill/>
        </p:spPr>
        <p:txBody>
          <a:bodyPr wrap="square" rtlCol="0">
            <a:spAutoFit/>
          </a:bodyPr>
          <a:lstStyle/>
          <a:p>
            <a:pPr algn="just"/>
            <a:r>
              <a:rPr lang="fr-FR" sz="1200" dirty="0"/>
              <a:t>Par exemple, des innovations dans le champ du bien-être et de la prévention des personnes âgées, du soutien aux aidants, du numérique, des projets de lieux de vie collectifs, etc.</a:t>
            </a:r>
          </a:p>
          <a:p>
            <a:pPr algn="just"/>
            <a:endParaRPr lang="fr-FR" dirty="0"/>
          </a:p>
        </p:txBody>
      </p:sp>
      <p:pic>
        <p:nvPicPr>
          <p:cNvPr id="6" name="Image 5">
            <a:extLst>
              <a:ext uri="{FF2B5EF4-FFF2-40B4-BE49-F238E27FC236}">
                <a16:creationId xmlns:a16="http://schemas.microsoft.com/office/drawing/2014/main" id="{D74B92FC-4540-40D1-8158-3561BA2192CF}"/>
              </a:ext>
            </a:extLst>
          </p:cNvPr>
          <p:cNvPicPr>
            <a:picLocks noChangeAspect="1"/>
          </p:cNvPicPr>
          <p:nvPr/>
        </p:nvPicPr>
        <p:blipFill rotWithShape="1">
          <a:blip r:embed="rId6"/>
          <a:srcRect l="6525" t="27608" r="5388" b="10787"/>
          <a:stretch/>
        </p:blipFill>
        <p:spPr>
          <a:xfrm>
            <a:off x="342899" y="1967053"/>
            <a:ext cx="5837121" cy="939297"/>
          </a:xfrm>
          <a:prstGeom prst="rect">
            <a:avLst/>
          </a:prstGeom>
        </p:spPr>
      </p:pic>
    </p:spTree>
    <p:extLst>
      <p:ext uri="{BB962C8B-B14F-4D97-AF65-F5344CB8AC3E}">
        <p14:creationId xmlns:p14="http://schemas.microsoft.com/office/powerpoint/2010/main" val="30120095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custDataLst>
              <p:tags r:id="rId1"/>
            </p:custDataLst>
          </p:nvPr>
        </p:nvSpPr>
        <p:spPr>
          <a:xfrm>
            <a:off x="3168807" y="3181194"/>
            <a:ext cx="5311930" cy="1424650"/>
          </a:xfrm>
        </p:spPr>
        <p:txBody>
          <a:bodyPr>
            <a:normAutofit/>
          </a:bodyPr>
          <a:lstStyle/>
          <a:p>
            <a:r>
              <a:rPr lang="fr-FR" sz="2400" dirty="0"/>
              <a:t>L’appel à projets en bref</a:t>
            </a:r>
          </a:p>
        </p:txBody>
      </p:sp>
    </p:spTree>
    <p:extLst>
      <p:ext uri="{BB962C8B-B14F-4D97-AF65-F5344CB8AC3E}">
        <p14:creationId xmlns:p14="http://schemas.microsoft.com/office/powerpoint/2010/main" val="9897022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custDataLst>
              <p:tags r:id="rId1"/>
            </p:custDataLst>
          </p:nvPr>
        </p:nvSpPr>
        <p:spPr>
          <a:xfrm>
            <a:off x="589147" y="362978"/>
            <a:ext cx="6331606" cy="481012"/>
          </a:xfrm>
        </p:spPr>
        <p:txBody>
          <a:bodyPr>
            <a:normAutofit/>
          </a:bodyPr>
          <a:lstStyle/>
          <a:p>
            <a:r>
              <a:rPr lang="fr-FR" dirty="0"/>
              <a:t>  Votre projet </a:t>
            </a:r>
            <a:r>
              <a:rPr lang="fr-FR" dirty="0">
                <a:solidFill>
                  <a:srgbClr val="FF0000"/>
                </a:solidFill>
              </a:rPr>
              <a:t>n’est pas éligible</a:t>
            </a:r>
            <a:r>
              <a:rPr lang="fr-FR" dirty="0"/>
              <a:t>, mais… </a:t>
            </a:r>
          </a:p>
        </p:txBody>
      </p:sp>
      <p:sp>
        <p:nvSpPr>
          <p:cNvPr id="8" name="Espace réservé du contenu 7"/>
          <p:cNvSpPr>
            <a:spLocks noGrp="1"/>
          </p:cNvSpPr>
          <p:nvPr>
            <p:ph idx="1"/>
            <p:custDataLst>
              <p:tags r:id="rId2"/>
            </p:custDataLst>
          </p:nvPr>
        </p:nvSpPr>
        <p:spPr>
          <a:xfrm>
            <a:off x="92597" y="990742"/>
            <a:ext cx="8594203" cy="5730733"/>
          </a:xfrm>
        </p:spPr>
        <p:txBody>
          <a:bodyPr>
            <a:normAutofit lnSpcReduction="10000"/>
          </a:bodyPr>
          <a:lstStyle/>
          <a:p>
            <a:pPr>
              <a:spcAft>
                <a:spcPts val="600"/>
              </a:spcAft>
            </a:pPr>
            <a:r>
              <a:rPr lang="fr-FR" sz="1600" b="1" dirty="0"/>
              <a:t>C’est une </a:t>
            </a:r>
            <a:r>
              <a:rPr lang="fr-FR" sz="1600" b="1" dirty="0">
                <a:solidFill>
                  <a:srgbClr val="5AAB45"/>
                </a:solidFill>
              </a:rPr>
              <a:t>initiative locale dans le champ de la prévention de la perte d’autonomie ou de l’habitat inclusif </a:t>
            </a:r>
            <a:r>
              <a:rPr lang="fr-FR" sz="1600" b="1" dirty="0"/>
              <a:t>:</a:t>
            </a:r>
            <a:endParaRPr lang="fr-FR" dirty="0"/>
          </a:p>
          <a:p>
            <a:pPr lvl="1">
              <a:buFont typeface="Wingdings" panose="05000000000000000000" pitchFamily="2" charset="2"/>
              <a:buChar char="Ø"/>
            </a:pPr>
            <a:r>
              <a:rPr lang="fr-FR" dirty="0"/>
              <a:t>Vous êtes potentiellement éligible à un financement au titre des programmes coordonnés de la </a:t>
            </a:r>
            <a:r>
              <a:rPr lang="fr-FR" b="1" dirty="0">
                <a:solidFill>
                  <a:srgbClr val="5AAB45"/>
                </a:solidFill>
              </a:rPr>
              <a:t>conférence des financeurs de la prévention de la perte d’autonomie et de l’habitat inclusif </a:t>
            </a:r>
            <a:r>
              <a:rPr lang="fr-FR" dirty="0">
                <a:solidFill>
                  <a:srgbClr val="5AAB45"/>
                </a:solidFill>
              </a:rPr>
              <a:t> </a:t>
            </a:r>
            <a:r>
              <a:rPr lang="fr-FR" dirty="0"/>
              <a:t>(CFPPA et CFHI) </a:t>
            </a:r>
            <a:r>
              <a:rPr lang="fr-FR" b="1" dirty="0">
                <a:solidFill>
                  <a:srgbClr val="5AAB45"/>
                </a:solidFill>
              </a:rPr>
              <a:t>de votre département</a:t>
            </a:r>
            <a:r>
              <a:rPr lang="fr-FR" dirty="0"/>
              <a:t>. Plus d’informations sont disponibles sur le site CNSA : Consultez les pages dédiées à </a:t>
            </a:r>
            <a:r>
              <a:rPr lang="fr-FR" dirty="0">
                <a:hlinkClick r:id="rId6"/>
              </a:rPr>
              <a:t>la conférence des financeurs</a:t>
            </a:r>
            <a:r>
              <a:rPr lang="fr-FR" dirty="0"/>
              <a:t>, le </a:t>
            </a:r>
            <a:r>
              <a:rPr lang="fr-FR" dirty="0">
                <a:hlinkClick r:id="rId7"/>
              </a:rPr>
              <a:t>dernier bilan de leur activité</a:t>
            </a:r>
            <a:r>
              <a:rPr lang="fr-FR" dirty="0"/>
              <a:t>, et le cas échéant, au financement de </a:t>
            </a:r>
            <a:r>
              <a:rPr lang="fr-FR" dirty="0">
                <a:hlinkClick r:id="rId8"/>
              </a:rPr>
              <a:t>l’habitat inclusif</a:t>
            </a:r>
            <a:r>
              <a:rPr lang="fr-FR" dirty="0"/>
              <a:t>.</a:t>
            </a:r>
          </a:p>
          <a:p>
            <a:pPr lvl="1">
              <a:buFont typeface="Wingdings" panose="05000000000000000000" pitchFamily="2" charset="2"/>
              <a:buChar char="Ø"/>
            </a:pPr>
            <a:endParaRPr lang="fr-FR" dirty="0"/>
          </a:p>
          <a:p>
            <a:r>
              <a:rPr lang="fr-FR" sz="1600" b="1" dirty="0"/>
              <a:t>Six axes sont inscrits au programme coordonné de financement des CFPPA :</a:t>
            </a:r>
          </a:p>
          <a:p>
            <a:endParaRPr lang="fr-FR" sz="1600" b="1" dirty="0"/>
          </a:p>
          <a:p>
            <a:endParaRPr lang="fr-FR" sz="1600" b="1" dirty="0"/>
          </a:p>
          <a:p>
            <a:pPr lvl="1">
              <a:buFont typeface="Wingdings" panose="05000000000000000000" pitchFamily="2" charset="2"/>
              <a:buChar char="Ø"/>
            </a:pPr>
            <a:endParaRPr lang="fr-FR" dirty="0"/>
          </a:p>
          <a:p>
            <a:pPr lvl="1">
              <a:buFont typeface="Wingdings" panose="05000000000000000000" pitchFamily="2" charset="2"/>
              <a:buChar char="Ø"/>
            </a:pPr>
            <a:endParaRPr lang="fr-FR" dirty="0"/>
          </a:p>
          <a:p>
            <a:pPr lvl="1">
              <a:buFont typeface="Wingdings" panose="05000000000000000000" pitchFamily="2" charset="2"/>
              <a:buChar char="Ø"/>
            </a:pPr>
            <a:endParaRPr lang="fr-FR" dirty="0"/>
          </a:p>
          <a:p>
            <a:pPr lvl="1">
              <a:buFont typeface="Wingdings" panose="05000000000000000000" pitchFamily="2" charset="2"/>
              <a:buChar char="Ø"/>
            </a:pPr>
            <a:endParaRPr lang="fr-FR" dirty="0"/>
          </a:p>
          <a:p>
            <a:pPr lvl="1">
              <a:buFont typeface="Wingdings" panose="05000000000000000000" pitchFamily="2" charset="2"/>
              <a:buChar char="Ø"/>
            </a:pPr>
            <a:endParaRPr lang="fr-FR" dirty="0"/>
          </a:p>
          <a:p>
            <a:pPr lvl="1">
              <a:buFont typeface="Wingdings" panose="05000000000000000000" pitchFamily="2" charset="2"/>
              <a:buChar char="Ø"/>
            </a:pPr>
            <a:endParaRPr lang="fr-FR" dirty="0"/>
          </a:p>
          <a:p>
            <a:pPr lvl="1">
              <a:buFont typeface="Wingdings" panose="05000000000000000000" pitchFamily="2" charset="2"/>
              <a:buChar char="Ø"/>
            </a:pPr>
            <a:endParaRPr lang="fr-FR" dirty="0"/>
          </a:p>
          <a:p>
            <a:pPr lvl="1">
              <a:buFont typeface="Wingdings" panose="05000000000000000000" pitchFamily="2" charset="2"/>
              <a:buChar char="Ø"/>
            </a:pPr>
            <a:endParaRPr lang="fr-FR" dirty="0"/>
          </a:p>
          <a:p>
            <a:pPr lvl="1">
              <a:buFont typeface="Wingdings" panose="05000000000000000000" pitchFamily="2" charset="2"/>
              <a:buChar char="Ø"/>
            </a:pPr>
            <a:endParaRPr lang="fr-FR" dirty="0"/>
          </a:p>
          <a:p>
            <a:pPr lvl="1">
              <a:buFont typeface="Wingdings" panose="05000000000000000000" pitchFamily="2" charset="2"/>
              <a:buChar char="Ø"/>
            </a:pPr>
            <a:endParaRPr lang="fr-FR" dirty="0"/>
          </a:p>
          <a:p>
            <a:pPr lvl="1">
              <a:buFont typeface="Wingdings" panose="05000000000000000000" pitchFamily="2" charset="2"/>
              <a:buChar char="Ø"/>
            </a:pPr>
            <a:endParaRPr lang="fr-FR" dirty="0"/>
          </a:p>
          <a:p>
            <a:pPr lvl="1">
              <a:buFont typeface="Wingdings" panose="05000000000000000000" pitchFamily="2" charset="2"/>
              <a:buChar char="Ø"/>
            </a:pPr>
            <a:r>
              <a:rPr lang="fr-FR" sz="1600" b="1" dirty="0"/>
              <a:t>Rapprochez-vous de votre conseil départemental et/ou de votre agence régionale de santé</a:t>
            </a:r>
          </a:p>
          <a:p>
            <a:pPr marL="0" indent="0">
              <a:buNone/>
            </a:pPr>
            <a:endParaRPr lang="fr-FR" sz="1600" b="1" dirty="0"/>
          </a:p>
          <a:p>
            <a:pPr marL="0" indent="0">
              <a:buNone/>
            </a:pPr>
            <a:endParaRPr lang="fr-FR" sz="1600" b="1" dirty="0"/>
          </a:p>
          <a:p>
            <a:pPr marL="457200" lvl="1" indent="0">
              <a:buNone/>
            </a:pPr>
            <a:endParaRPr lang="fr-FR" dirty="0"/>
          </a:p>
          <a:p>
            <a:pPr marL="457200" lvl="1" indent="0">
              <a:buNone/>
            </a:pPr>
            <a:endParaRPr lang="fr-FR" dirty="0"/>
          </a:p>
        </p:txBody>
      </p:sp>
      <p:sp>
        <p:nvSpPr>
          <p:cNvPr id="3" name="Espace réservé du numéro de diapositive 2"/>
          <p:cNvSpPr>
            <a:spLocks noGrp="1"/>
          </p:cNvSpPr>
          <p:nvPr>
            <p:ph type="sldNum" sz="quarter" idx="14"/>
            <p:custDataLst>
              <p:tags r:id="rId3"/>
            </p:custDataLst>
          </p:nvPr>
        </p:nvSpPr>
        <p:spPr/>
        <p:txBody>
          <a:bodyPr/>
          <a:lstStyle/>
          <a:p>
            <a:fld id="{9242190C-1718-4DF4-AE65-993259183895}" type="slidenum">
              <a:rPr lang="fr-FR" smtClean="0"/>
              <a:t>30</a:t>
            </a:fld>
            <a:endParaRPr lang="fr-FR" dirty="0"/>
          </a:p>
        </p:txBody>
      </p:sp>
      <p:pic>
        <p:nvPicPr>
          <p:cNvPr id="4" name="Image 3">
            <a:extLst>
              <a:ext uri="{FF2B5EF4-FFF2-40B4-BE49-F238E27FC236}">
                <a16:creationId xmlns:a16="http://schemas.microsoft.com/office/drawing/2014/main" id="{57E19E5B-1E4A-409E-87FC-A905A39A99A5}"/>
              </a:ext>
            </a:extLst>
          </p:cNvPr>
          <p:cNvPicPr>
            <a:picLocks noChangeAspect="1"/>
          </p:cNvPicPr>
          <p:nvPr/>
        </p:nvPicPr>
        <p:blipFill rotWithShape="1">
          <a:blip r:embed="rId9"/>
          <a:srcRect b="7994"/>
          <a:stretch/>
        </p:blipFill>
        <p:spPr>
          <a:xfrm>
            <a:off x="241407" y="3207378"/>
            <a:ext cx="3265118" cy="2770134"/>
          </a:xfrm>
          <a:prstGeom prst="rect">
            <a:avLst/>
          </a:prstGeom>
        </p:spPr>
      </p:pic>
      <p:sp>
        <p:nvSpPr>
          <p:cNvPr id="6" name="ZoneTexte 5">
            <a:extLst>
              <a:ext uri="{FF2B5EF4-FFF2-40B4-BE49-F238E27FC236}">
                <a16:creationId xmlns:a16="http://schemas.microsoft.com/office/drawing/2014/main" id="{C50713EC-03A7-4758-BD47-AE73F8569EA1}"/>
              </a:ext>
            </a:extLst>
          </p:cNvPr>
          <p:cNvSpPr txBox="1"/>
          <p:nvPr/>
        </p:nvSpPr>
        <p:spPr>
          <a:xfrm>
            <a:off x="2947683" y="3207378"/>
            <a:ext cx="5147643" cy="2240613"/>
          </a:xfrm>
          <a:prstGeom prst="rect">
            <a:avLst/>
          </a:prstGeom>
          <a:noFill/>
        </p:spPr>
        <p:txBody>
          <a:bodyPr wrap="square" rtlCol="0">
            <a:spAutoFit/>
          </a:bodyPr>
          <a:lstStyle/>
          <a:p>
            <a:pPr lvl="1" defTabSz="914400">
              <a:spcBef>
                <a:spcPct val="20000"/>
              </a:spcBef>
              <a:buClr>
                <a:srgbClr val="6CB643"/>
              </a:buClr>
            </a:pPr>
            <a:r>
              <a:rPr lang="fr-FR" sz="1100" dirty="0">
                <a:solidFill>
                  <a:prstClr val="black"/>
                </a:solidFill>
                <a:latin typeface="Arial" charset="0"/>
                <a:cs typeface="Arial" charset="0"/>
              </a:rPr>
              <a:t>Sont ainsi potentiellement éligibles des actions dans le champ : </a:t>
            </a:r>
          </a:p>
          <a:p>
            <a:pPr marL="742950" lvl="1" indent="-285750" defTabSz="914400">
              <a:spcBef>
                <a:spcPct val="20000"/>
              </a:spcBef>
              <a:buClr>
                <a:srgbClr val="6CB643"/>
              </a:buClr>
              <a:buFontTx/>
              <a:buChar char="-"/>
            </a:pPr>
            <a:r>
              <a:rPr lang="fr-FR" sz="1100" dirty="0">
                <a:solidFill>
                  <a:prstClr val="black"/>
                </a:solidFill>
                <a:latin typeface="Arial" charset="0"/>
                <a:cs typeface="Arial" charset="0"/>
              </a:rPr>
              <a:t>TIC, dont téléassistance</a:t>
            </a:r>
          </a:p>
          <a:p>
            <a:pPr marL="742950" lvl="1" indent="-285750" defTabSz="914400">
              <a:spcBef>
                <a:spcPct val="20000"/>
              </a:spcBef>
              <a:buClr>
                <a:srgbClr val="6CB643"/>
              </a:buClr>
              <a:buFontTx/>
              <a:buChar char="-"/>
            </a:pPr>
            <a:r>
              <a:rPr lang="fr-FR" sz="1100" dirty="0">
                <a:solidFill>
                  <a:prstClr val="black"/>
                </a:solidFill>
                <a:latin typeface="Arial" charset="0"/>
                <a:cs typeface="Arial" charset="0"/>
              </a:rPr>
              <a:t>Dispositifs d’accessibilité</a:t>
            </a:r>
          </a:p>
          <a:p>
            <a:pPr marL="742950" lvl="1" indent="-285750" defTabSz="914400">
              <a:spcBef>
                <a:spcPct val="20000"/>
              </a:spcBef>
              <a:buClr>
                <a:srgbClr val="6CB643"/>
              </a:buClr>
              <a:buFontTx/>
              <a:buChar char="-"/>
            </a:pPr>
            <a:r>
              <a:rPr lang="fr-FR" sz="1100" dirty="0">
                <a:solidFill>
                  <a:prstClr val="black"/>
                </a:solidFill>
                <a:latin typeface="Arial" charset="0"/>
                <a:cs typeface="Arial" charset="0"/>
              </a:rPr>
              <a:t>Mobilité</a:t>
            </a:r>
          </a:p>
          <a:p>
            <a:pPr marL="742950" lvl="1" indent="-285750" defTabSz="914400">
              <a:spcBef>
                <a:spcPct val="20000"/>
              </a:spcBef>
              <a:buClr>
                <a:srgbClr val="6CB643"/>
              </a:buClr>
              <a:buFontTx/>
              <a:buChar char="-"/>
            </a:pPr>
            <a:r>
              <a:rPr lang="fr-FR" sz="1100" dirty="0">
                <a:solidFill>
                  <a:prstClr val="black"/>
                </a:solidFill>
                <a:latin typeface="Arial" charset="0"/>
                <a:cs typeface="Arial" charset="0"/>
              </a:rPr>
              <a:t>Santé globale (activité physique, nutrition, mémoire…)</a:t>
            </a:r>
          </a:p>
          <a:p>
            <a:pPr marL="742950" lvl="1" indent="-285750" defTabSz="914400">
              <a:spcBef>
                <a:spcPct val="20000"/>
              </a:spcBef>
              <a:buClr>
                <a:srgbClr val="6CB643"/>
              </a:buClr>
              <a:buFontTx/>
              <a:buChar char="-"/>
            </a:pPr>
            <a:r>
              <a:rPr lang="fr-FR" sz="1100" dirty="0">
                <a:solidFill>
                  <a:prstClr val="black"/>
                </a:solidFill>
                <a:latin typeface="Arial" charset="0"/>
                <a:cs typeface="Arial" charset="0"/>
              </a:rPr>
              <a:t>Lien social </a:t>
            </a:r>
          </a:p>
          <a:p>
            <a:pPr marL="742950" lvl="1" indent="-285750" defTabSz="914400">
              <a:spcBef>
                <a:spcPct val="20000"/>
              </a:spcBef>
              <a:buClr>
                <a:srgbClr val="6CB643"/>
              </a:buClr>
              <a:buFontTx/>
              <a:buChar char="-"/>
            </a:pPr>
            <a:r>
              <a:rPr lang="fr-FR" sz="1100" dirty="0">
                <a:solidFill>
                  <a:prstClr val="black"/>
                </a:solidFill>
                <a:latin typeface="Arial" charset="0"/>
                <a:cs typeface="Arial" charset="0"/>
              </a:rPr>
              <a:t>Formation, information des proches aidants</a:t>
            </a:r>
          </a:p>
          <a:p>
            <a:pPr marL="742950" lvl="1" indent="-285750" defTabSz="914400">
              <a:spcBef>
                <a:spcPct val="20000"/>
              </a:spcBef>
              <a:buClr>
                <a:srgbClr val="6CB643"/>
              </a:buClr>
              <a:buFontTx/>
              <a:buChar char="-"/>
            </a:pPr>
            <a:r>
              <a:rPr lang="fr-FR" sz="1100" dirty="0">
                <a:solidFill>
                  <a:prstClr val="black"/>
                </a:solidFill>
                <a:latin typeface="Arial" charset="0"/>
                <a:cs typeface="Arial" charset="0"/>
              </a:rPr>
              <a:t>Soutien social de l’aidant </a:t>
            </a:r>
          </a:p>
          <a:p>
            <a:pPr marL="742950" lvl="1" indent="-285750" defTabSz="914400">
              <a:spcBef>
                <a:spcPct val="20000"/>
              </a:spcBef>
              <a:spcAft>
                <a:spcPts val="600"/>
              </a:spcAft>
              <a:buClr>
                <a:srgbClr val="6CB643"/>
              </a:buClr>
              <a:buFontTx/>
              <a:buChar char="-"/>
            </a:pPr>
            <a:r>
              <a:rPr lang="fr-FR" sz="1100" dirty="0">
                <a:solidFill>
                  <a:prstClr val="black"/>
                </a:solidFill>
                <a:latin typeface="Arial" charset="0"/>
                <a:cs typeface="Arial" charset="0"/>
              </a:rPr>
              <a:t>Autres actions de prévention…</a:t>
            </a:r>
          </a:p>
          <a:p>
            <a:endParaRPr lang="fr-FR" dirty="0"/>
          </a:p>
        </p:txBody>
      </p:sp>
      <p:sp>
        <p:nvSpPr>
          <p:cNvPr id="7" name="ZoneTexte 6">
            <a:extLst>
              <a:ext uri="{FF2B5EF4-FFF2-40B4-BE49-F238E27FC236}">
                <a16:creationId xmlns:a16="http://schemas.microsoft.com/office/drawing/2014/main" id="{980FCD17-1C1D-4135-B6D1-75F6778E86FE}"/>
              </a:ext>
            </a:extLst>
          </p:cNvPr>
          <p:cNvSpPr txBox="1"/>
          <p:nvPr/>
        </p:nvSpPr>
        <p:spPr>
          <a:xfrm>
            <a:off x="3555278" y="5194319"/>
            <a:ext cx="5315045" cy="830997"/>
          </a:xfrm>
          <a:prstGeom prst="rect">
            <a:avLst/>
          </a:prstGeom>
          <a:noFill/>
        </p:spPr>
        <p:txBody>
          <a:bodyPr wrap="square" rtlCol="0">
            <a:spAutoFit/>
          </a:bodyPr>
          <a:lstStyle/>
          <a:p>
            <a:r>
              <a:rPr lang="fr-FR" sz="1600" b="1" dirty="0"/>
              <a:t>Les CFHI</a:t>
            </a:r>
            <a:r>
              <a:rPr lang="fr-FR" sz="1600" dirty="0"/>
              <a:t>, présidées par les conseils départementaux et vice-présidées par les ARS, définissent </a:t>
            </a:r>
            <a:r>
              <a:rPr lang="fr-FR" sz="1600" b="1" dirty="0"/>
              <a:t>un programme coordonné de financement de l'habitat inclusif.</a:t>
            </a:r>
          </a:p>
        </p:txBody>
      </p:sp>
    </p:spTree>
    <p:extLst>
      <p:ext uri="{BB962C8B-B14F-4D97-AF65-F5344CB8AC3E}">
        <p14:creationId xmlns:p14="http://schemas.microsoft.com/office/powerpoint/2010/main" val="32796645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custDataLst>
              <p:tags r:id="rId1"/>
            </p:custDataLst>
          </p:nvPr>
        </p:nvSpPr>
        <p:spPr>
          <a:xfrm>
            <a:off x="589147" y="362978"/>
            <a:ext cx="6331606" cy="481012"/>
          </a:xfrm>
        </p:spPr>
        <p:txBody>
          <a:bodyPr>
            <a:normAutofit/>
          </a:bodyPr>
          <a:lstStyle/>
          <a:p>
            <a:r>
              <a:rPr lang="fr-FR" dirty="0"/>
              <a:t>  Votre projet </a:t>
            </a:r>
            <a:r>
              <a:rPr lang="fr-FR" dirty="0">
                <a:solidFill>
                  <a:srgbClr val="FF0000"/>
                </a:solidFill>
              </a:rPr>
              <a:t>n’est pas éligible</a:t>
            </a:r>
            <a:r>
              <a:rPr lang="fr-FR" dirty="0"/>
              <a:t>, mais… </a:t>
            </a:r>
          </a:p>
        </p:txBody>
      </p:sp>
      <p:sp>
        <p:nvSpPr>
          <p:cNvPr id="8" name="Espace réservé du contenu 7"/>
          <p:cNvSpPr>
            <a:spLocks noGrp="1"/>
          </p:cNvSpPr>
          <p:nvPr>
            <p:ph idx="1"/>
            <p:custDataLst>
              <p:tags r:id="rId2"/>
            </p:custDataLst>
          </p:nvPr>
        </p:nvSpPr>
        <p:spPr>
          <a:xfrm>
            <a:off x="140725" y="946766"/>
            <a:ext cx="8810770" cy="5730733"/>
          </a:xfrm>
        </p:spPr>
        <p:txBody>
          <a:bodyPr>
            <a:normAutofit/>
          </a:bodyPr>
          <a:lstStyle/>
          <a:p>
            <a:pPr>
              <a:spcAft>
                <a:spcPts val="600"/>
              </a:spcAft>
            </a:pPr>
            <a:r>
              <a:rPr lang="fr-FR" sz="1600" b="1" dirty="0"/>
              <a:t>C’est une </a:t>
            </a:r>
            <a:r>
              <a:rPr lang="fr-FR" sz="1600" b="1" dirty="0">
                <a:solidFill>
                  <a:srgbClr val="5AAB45"/>
                </a:solidFill>
              </a:rPr>
              <a:t>initiative locale dans le champ de l’habitat inclusif séniors dans l’une des 1600 villes du programme « Petites Villes de demain » </a:t>
            </a:r>
            <a:r>
              <a:rPr lang="fr-FR" sz="1600" b="1" dirty="0"/>
              <a:t>:</a:t>
            </a:r>
            <a:endParaRPr lang="fr-FR" dirty="0"/>
          </a:p>
          <a:p>
            <a:pPr lvl="1">
              <a:buFont typeface="Wingdings" panose="05000000000000000000" pitchFamily="2" charset="2"/>
              <a:buChar char="Ø"/>
            </a:pPr>
            <a:r>
              <a:rPr lang="fr-FR" dirty="0"/>
              <a:t>Vous êtes potentiellement éligible à un financement au titre de </a:t>
            </a:r>
            <a:r>
              <a:rPr lang="fr-FR" b="1" dirty="0">
                <a:solidFill>
                  <a:srgbClr val="5AAB45"/>
                </a:solidFill>
              </a:rPr>
              <a:t>l’appel à manifestation d’intérêt 2021-2022  « La Fabrique à projets »</a:t>
            </a:r>
            <a:r>
              <a:rPr lang="fr-FR" dirty="0"/>
              <a:t> qui visent l’émergence et le déploiement d’offres d’habitat inclusif dans les cœurs de ville ou cœurs de bourg des communes bénéficiant du programme « Petites villes de demain ».</a:t>
            </a:r>
          </a:p>
          <a:p>
            <a:pPr lvl="1">
              <a:buFont typeface="Wingdings" panose="05000000000000000000" pitchFamily="2" charset="2"/>
              <a:buChar char="Ø"/>
            </a:pPr>
            <a:endParaRPr lang="fr-FR" dirty="0"/>
          </a:p>
          <a:p>
            <a:pPr lvl="1">
              <a:buFont typeface="Wingdings" panose="05000000000000000000" pitchFamily="2" charset="2"/>
              <a:buChar char="Ø"/>
            </a:pPr>
            <a:r>
              <a:rPr lang="fr-FR" dirty="0"/>
              <a:t>La Fabrique à projets vise à permettre d’accélérer 100 projets d’habitat inclusif sur la période 2021- 2022, dans les communes « Petites villes de demain » par : </a:t>
            </a:r>
          </a:p>
          <a:p>
            <a:pPr lvl="1">
              <a:buFontTx/>
              <a:buChar char="-"/>
            </a:pPr>
            <a:r>
              <a:rPr lang="fr-FR" dirty="0"/>
              <a:t>Une mise en visibilité de fonciers clés-en-main de projet pour attirer les investisseurs et les porteurs de projet d’habitat inclusif. </a:t>
            </a:r>
          </a:p>
          <a:p>
            <a:pPr lvl="1">
              <a:buFontTx/>
              <a:buChar char="-"/>
            </a:pPr>
            <a:r>
              <a:rPr lang="fr-FR" dirty="0"/>
              <a:t>Un accompagnement en ingénierie des porteurs de solutions pour booster leur projet financé par la Caisse nationale de Solidarité pour l’Autonomie (CNSA), la Banque des Territoires et l’ANCT. </a:t>
            </a:r>
          </a:p>
          <a:p>
            <a:pPr lvl="1">
              <a:buFontTx/>
              <a:buChar char="-"/>
            </a:pPr>
            <a:r>
              <a:rPr lang="fr-FR" dirty="0"/>
              <a:t>Un accompagnement à la carte, le cas échéant. </a:t>
            </a:r>
          </a:p>
          <a:p>
            <a:pPr lvl="1">
              <a:buFontTx/>
              <a:buChar char="-"/>
            </a:pPr>
            <a:endParaRPr lang="fr-FR" dirty="0"/>
          </a:p>
          <a:p>
            <a:pPr marL="457200" lvl="1" indent="0">
              <a:buNone/>
            </a:pPr>
            <a:r>
              <a:rPr lang="fr-FR" dirty="0"/>
              <a:t>L’AMI s’adresse aux porteurs de projet, quel que soit leur statut et quel que soit le stade d’avancement de leur projet. Les porteurs privés devront bénéficier d’un soutien explicite de la commune, exprimé dans une lettre signée du maire. </a:t>
            </a:r>
          </a:p>
          <a:p>
            <a:pPr marL="457200" lvl="1" indent="0">
              <a:buNone/>
            </a:pPr>
            <a:endParaRPr lang="fr-FR" dirty="0"/>
          </a:p>
          <a:p>
            <a:pPr lvl="1">
              <a:buFont typeface="Wingdings" panose="05000000000000000000" pitchFamily="2" charset="2"/>
              <a:buChar char="Ø"/>
            </a:pPr>
            <a:r>
              <a:rPr lang="fr-FR" b="1" dirty="0"/>
              <a:t>Consultez les pages dédiées et le cas échéant, déposez votre projet sur </a:t>
            </a:r>
            <a:r>
              <a:rPr lang="fr-FR" dirty="0"/>
              <a:t>:</a:t>
            </a:r>
            <a:r>
              <a:rPr lang="fr-FR" dirty="0">
                <a:hlinkClick r:id="rId6"/>
              </a:rPr>
              <a:t> https://agence-cohesion-territoires.gouv.fr/habitat-inclusif-la-fabrique-projets-ami-703</a:t>
            </a:r>
            <a:endParaRPr lang="fr-FR" dirty="0"/>
          </a:p>
          <a:p>
            <a:pPr lvl="1">
              <a:buFont typeface="Wingdings" panose="05000000000000000000" pitchFamily="2" charset="2"/>
              <a:buChar char="Ø"/>
            </a:pPr>
            <a:endParaRPr lang="fr-FR" dirty="0"/>
          </a:p>
          <a:p>
            <a:pPr lvl="1">
              <a:buFont typeface="Wingdings" panose="05000000000000000000" pitchFamily="2" charset="2"/>
              <a:buChar char="Ø"/>
            </a:pPr>
            <a:endParaRPr lang="fr-FR" dirty="0"/>
          </a:p>
          <a:p>
            <a:pPr marL="0" indent="0">
              <a:buNone/>
            </a:pPr>
            <a:endParaRPr lang="fr-FR" sz="1600" b="1" dirty="0"/>
          </a:p>
          <a:p>
            <a:pPr marL="0" indent="0">
              <a:buNone/>
            </a:pPr>
            <a:endParaRPr lang="fr-FR" sz="1600" b="1" dirty="0"/>
          </a:p>
          <a:p>
            <a:pPr marL="457200" lvl="1" indent="0">
              <a:buNone/>
            </a:pPr>
            <a:endParaRPr lang="fr-FR" dirty="0"/>
          </a:p>
          <a:p>
            <a:pPr marL="457200" lvl="1" indent="0">
              <a:buNone/>
            </a:pPr>
            <a:endParaRPr lang="fr-FR" dirty="0"/>
          </a:p>
        </p:txBody>
      </p:sp>
      <p:sp>
        <p:nvSpPr>
          <p:cNvPr id="3" name="Espace réservé du numéro de diapositive 2"/>
          <p:cNvSpPr>
            <a:spLocks noGrp="1"/>
          </p:cNvSpPr>
          <p:nvPr>
            <p:ph type="sldNum" sz="quarter" idx="14"/>
            <p:custDataLst>
              <p:tags r:id="rId3"/>
            </p:custDataLst>
          </p:nvPr>
        </p:nvSpPr>
        <p:spPr/>
        <p:txBody>
          <a:bodyPr/>
          <a:lstStyle/>
          <a:p>
            <a:fld id="{9242190C-1718-4DF4-AE65-993259183895}" type="slidenum">
              <a:rPr lang="fr-FR" smtClean="0"/>
              <a:t>31</a:t>
            </a:fld>
            <a:endParaRPr lang="fr-FR" dirty="0"/>
          </a:p>
        </p:txBody>
      </p:sp>
      <p:pic>
        <p:nvPicPr>
          <p:cNvPr id="9" name="Image 8" descr="Bandeau BV -pvd">
            <a:extLst>
              <a:ext uri="{FF2B5EF4-FFF2-40B4-BE49-F238E27FC236}">
                <a16:creationId xmlns:a16="http://schemas.microsoft.com/office/drawing/2014/main" id="{7683F0AC-44C4-4E6D-A4DB-281947BDFA13}"/>
              </a:ext>
            </a:extLst>
          </p:cNvPr>
          <p:cNvPicPr/>
          <p:nvPr/>
        </p:nvPicPr>
        <p:blipFill rotWithShape="1">
          <a:blip r:embed="rId7">
            <a:extLst>
              <a:ext uri="{28A0092B-C50C-407E-A947-70E740481C1C}">
                <a14:useLocalDpi xmlns:a14="http://schemas.microsoft.com/office/drawing/2010/main" val="0"/>
              </a:ext>
            </a:extLst>
          </a:blip>
          <a:srcRect b="77954"/>
          <a:stretch/>
        </p:blipFill>
        <p:spPr bwMode="auto">
          <a:xfrm>
            <a:off x="2678547" y="6133072"/>
            <a:ext cx="5760085" cy="7239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122663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custDataLst>
              <p:tags r:id="rId1"/>
            </p:custDataLst>
          </p:nvPr>
        </p:nvSpPr>
        <p:spPr>
          <a:xfrm>
            <a:off x="290764" y="360196"/>
            <a:ext cx="6331606" cy="481012"/>
          </a:xfrm>
        </p:spPr>
        <p:txBody>
          <a:bodyPr>
            <a:normAutofit/>
          </a:bodyPr>
          <a:lstStyle/>
          <a:p>
            <a:r>
              <a:rPr lang="fr-FR" dirty="0"/>
              <a:t>  Votre projet </a:t>
            </a:r>
            <a:r>
              <a:rPr lang="fr-FR" dirty="0">
                <a:solidFill>
                  <a:srgbClr val="FF0000"/>
                </a:solidFill>
              </a:rPr>
              <a:t>n’est pas éligible</a:t>
            </a:r>
            <a:r>
              <a:rPr lang="fr-FR" dirty="0"/>
              <a:t>, mais… </a:t>
            </a:r>
          </a:p>
        </p:txBody>
      </p:sp>
      <p:sp>
        <p:nvSpPr>
          <p:cNvPr id="8" name="Espace réservé du contenu 7"/>
          <p:cNvSpPr>
            <a:spLocks noGrp="1"/>
          </p:cNvSpPr>
          <p:nvPr>
            <p:ph idx="1"/>
            <p:custDataLst>
              <p:tags r:id="rId2"/>
            </p:custDataLst>
          </p:nvPr>
        </p:nvSpPr>
        <p:spPr>
          <a:xfrm>
            <a:off x="92597" y="1022641"/>
            <a:ext cx="8897399" cy="5867258"/>
          </a:xfrm>
        </p:spPr>
        <p:txBody>
          <a:bodyPr>
            <a:normAutofit fontScale="77500" lnSpcReduction="20000"/>
          </a:bodyPr>
          <a:lstStyle/>
          <a:p>
            <a:pPr>
              <a:spcAft>
                <a:spcPts val="600"/>
              </a:spcAft>
            </a:pPr>
            <a:r>
              <a:rPr lang="fr-FR" sz="2100" b="1" dirty="0"/>
              <a:t>C’est </a:t>
            </a:r>
            <a:r>
              <a:rPr lang="fr-FR" sz="2100" b="1" dirty="0">
                <a:solidFill>
                  <a:srgbClr val="5AAB45"/>
                </a:solidFill>
              </a:rPr>
              <a:t>un projet qui concerne l’ingénierie en faveur du développement des politiques de l’âge dans les territoires</a:t>
            </a:r>
            <a:r>
              <a:rPr lang="fr-FR" sz="2100" b="1" dirty="0"/>
              <a:t> :</a:t>
            </a:r>
            <a:endParaRPr lang="fr-FR" sz="2100" dirty="0"/>
          </a:p>
          <a:p>
            <a:pPr lvl="1">
              <a:buFont typeface="Wingdings" panose="05000000000000000000" pitchFamily="2" charset="2"/>
              <a:buChar char="Ø"/>
            </a:pPr>
            <a:r>
              <a:rPr lang="fr-FR" sz="1500" dirty="0"/>
              <a:t>Vous êtes potentiellement éligible au </a:t>
            </a:r>
            <a:r>
              <a:rPr lang="fr-FR" sz="1800" b="1" dirty="0">
                <a:solidFill>
                  <a:srgbClr val="62954A"/>
                </a:solidFill>
              </a:rPr>
              <a:t>fonds d’appui pour des territoires innovants seniors </a:t>
            </a:r>
          </a:p>
          <a:p>
            <a:pPr lvl="1">
              <a:buFont typeface="Wingdings" panose="05000000000000000000" pitchFamily="2" charset="2"/>
              <a:buChar char="Ø"/>
            </a:pPr>
            <a:endParaRPr lang="fr-FR" sz="1500" b="1" dirty="0"/>
          </a:p>
          <a:p>
            <a:pPr lvl="1">
              <a:lnSpc>
                <a:spcPct val="120000"/>
              </a:lnSpc>
              <a:buFont typeface="Wingdings" panose="05000000000000000000" pitchFamily="2" charset="2"/>
              <a:buChar char="Ø"/>
            </a:pPr>
            <a:r>
              <a:rPr lang="fr-FR" sz="1500" dirty="0"/>
              <a:t>Lancé le 7 décembre 2021 le fonds d’appui pour des territoires innovants seniors est un nouvel outil au service des collectivités coordonné par le </a:t>
            </a:r>
            <a:r>
              <a:rPr lang="fr-FR" sz="1500" b="1" i="1" dirty="0"/>
              <a:t>Réseau francophone des villes amies des aînés </a:t>
            </a:r>
            <a:r>
              <a:rPr lang="fr-FR" sz="1500" dirty="0"/>
              <a:t>avec le soutien de la CNSA.</a:t>
            </a:r>
          </a:p>
          <a:p>
            <a:pPr lvl="1">
              <a:lnSpc>
                <a:spcPct val="120000"/>
              </a:lnSpc>
              <a:buFont typeface="Wingdings" panose="05000000000000000000" pitchFamily="2" charset="2"/>
              <a:buChar char="Ø"/>
            </a:pPr>
            <a:endParaRPr lang="fr-FR" sz="1500" dirty="0"/>
          </a:p>
          <a:p>
            <a:pPr lvl="1">
              <a:lnSpc>
                <a:spcPct val="120000"/>
              </a:lnSpc>
              <a:buFont typeface="Wingdings" panose="05000000000000000000" pitchFamily="2" charset="2"/>
              <a:buChar char="Ø"/>
            </a:pPr>
            <a:r>
              <a:rPr lang="fr-FR" sz="1500" dirty="0"/>
              <a:t>Doté de 8 millions d’euros pour la période 2022-2023, ce fonds vise à soutenir les collectivités qui souhaitent répondre au défi du vieillissement de leur population à travers la création d’environnements bâtis et sociaux plus adaptés à l’avancée en âge, dans une perspective intergénérationnelle.</a:t>
            </a:r>
          </a:p>
          <a:p>
            <a:pPr lvl="1">
              <a:lnSpc>
                <a:spcPct val="120000"/>
              </a:lnSpc>
              <a:buFont typeface="Wingdings" panose="05000000000000000000" pitchFamily="2" charset="2"/>
              <a:buChar char="Ø"/>
            </a:pPr>
            <a:endParaRPr lang="fr-FR" sz="1500" dirty="0"/>
          </a:p>
          <a:p>
            <a:pPr lvl="1">
              <a:lnSpc>
                <a:spcPct val="120000"/>
              </a:lnSpc>
              <a:buFont typeface="Wingdings" panose="05000000000000000000" pitchFamily="2" charset="2"/>
              <a:buChar char="Ø"/>
            </a:pPr>
            <a:r>
              <a:rPr lang="fr-FR" sz="1500" dirty="0"/>
              <a:t>Le fonds d’appui pour des territoires innovants seniors comporte 2 axes sur lesquels les collectivités peuvent candidater :</a:t>
            </a:r>
          </a:p>
          <a:p>
            <a:pPr lvl="2">
              <a:lnSpc>
                <a:spcPct val="120000"/>
              </a:lnSpc>
              <a:buFont typeface="Arial" panose="020B0604020202020204" pitchFamily="34" charset="0"/>
              <a:buChar char="•"/>
            </a:pPr>
            <a:r>
              <a:rPr lang="fr-FR" sz="1500" dirty="0"/>
              <a:t>La </a:t>
            </a:r>
            <a:r>
              <a:rPr lang="fr-FR" sz="1500" b="1" dirty="0"/>
              <a:t>Bourse d’appui aux collectivités</a:t>
            </a:r>
            <a:r>
              <a:rPr lang="fr-FR" sz="1500" dirty="0"/>
              <a:t> : aide au financement de la réalisation d’un état des lieux transversal du territoire ou le pilotage d’une démarche participative avec les habitants âgés, grâce à l’utilisation d’outils spécifiques.</a:t>
            </a:r>
          </a:p>
          <a:p>
            <a:pPr lvl="2">
              <a:lnSpc>
                <a:spcPct val="120000"/>
              </a:lnSpc>
              <a:buFont typeface="Arial" panose="020B0604020202020204" pitchFamily="34" charset="0"/>
              <a:buChar char="•"/>
            </a:pPr>
            <a:r>
              <a:rPr lang="fr-FR" sz="1500" dirty="0"/>
              <a:t>Le </a:t>
            </a:r>
            <a:r>
              <a:rPr lang="fr-FR" sz="1500" b="1" dirty="0"/>
              <a:t>Soutien de projets dans les territoires</a:t>
            </a:r>
            <a:r>
              <a:rPr lang="fr-FR" sz="1500" dirty="0"/>
              <a:t>, en complémentarité d’autres dispositifs existants afin de soutenir la mise en œuvre d’actions, portant sur 6 thématiques :</a:t>
            </a:r>
          </a:p>
          <a:p>
            <a:pPr lvl="4">
              <a:lnSpc>
                <a:spcPct val="120000"/>
              </a:lnSpc>
              <a:buClr>
                <a:schemeClr val="accent3">
                  <a:lumMod val="75000"/>
                </a:schemeClr>
              </a:buClr>
              <a:buFont typeface="Wingdings" panose="05000000000000000000" pitchFamily="2" charset="2"/>
              <a:buChar char="ü"/>
            </a:pPr>
            <a:r>
              <a:rPr lang="fr-FR" sz="1500" dirty="0"/>
              <a:t>Solidarité intergénérationnelle</a:t>
            </a:r>
          </a:p>
          <a:p>
            <a:pPr lvl="4">
              <a:lnSpc>
                <a:spcPct val="120000"/>
              </a:lnSpc>
              <a:buClr>
                <a:schemeClr val="accent3">
                  <a:lumMod val="75000"/>
                </a:schemeClr>
              </a:buClr>
              <a:buFont typeface="Wingdings" panose="05000000000000000000" pitchFamily="2" charset="2"/>
              <a:buChar char="ü"/>
            </a:pPr>
            <a:r>
              <a:rPr lang="fr-FR" sz="1500" dirty="0"/>
              <a:t>Inclusion des aînés dans la société et citoyenneté </a:t>
            </a:r>
          </a:p>
          <a:p>
            <a:pPr lvl="4">
              <a:lnSpc>
                <a:spcPct val="120000"/>
              </a:lnSpc>
              <a:buClr>
                <a:schemeClr val="accent3">
                  <a:lumMod val="75000"/>
                </a:schemeClr>
              </a:buClr>
              <a:buFont typeface="Wingdings" panose="05000000000000000000" pitchFamily="2" charset="2"/>
              <a:buChar char="ü"/>
            </a:pPr>
            <a:r>
              <a:rPr lang="fr-FR" sz="1500" dirty="0"/>
              <a:t>Participation et expertise d’usage des aînés </a:t>
            </a:r>
          </a:p>
          <a:p>
            <a:pPr lvl="4">
              <a:lnSpc>
                <a:spcPct val="120000"/>
              </a:lnSpc>
              <a:buClr>
                <a:schemeClr val="accent3">
                  <a:lumMod val="75000"/>
                </a:schemeClr>
              </a:buClr>
              <a:buFont typeface="Wingdings" panose="05000000000000000000" pitchFamily="2" charset="2"/>
              <a:buChar char="ü"/>
            </a:pPr>
            <a:r>
              <a:rPr lang="fr-FR" sz="1500" dirty="0"/>
              <a:t>Connaissances et savoirs des aînés </a:t>
            </a:r>
          </a:p>
          <a:p>
            <a:pPr lvl="4">
              <a:lnSpc>
                <a:spcPct val="120000"/>
              </a:lnSpc>
              <a:buClr>
                <a:schemeClr val="accent3">
                  <a:lumMod val="75000"/>
                </a:schemeClr>
              </a:buClr>
              <a:buFont typeface="Wingdings" panose="05000000000000000000" pitchFamily="2" charset="2"/>
              <a:buChar char="ü"/>
            </a:pPr>
            <a:r>
              <a:rPr lang="fr-FR" sz="1500" dirty="0"/>
              <a:t>Des environnements bâtis plus adaptés à l’avancée en âge </a:t>
            </a:r>
          </a:p>
          <a:p>
            <a:pPr lvl="4">
              <a:lnSpc>
                <a:spcPct val="120000"/>
              </a:lnSpc>
              <a:buClr>
                <a:schemeClr val="accent3">
                  <a:lumMod val="75000"/>
                </a:schemeClr>
              </a:buClr>
              <a:buFont typeface="Wingdings" panose="05000000000000000000" pitchFamily="2" charset="2"/>
              <a:buChar char="ü"/>
            </a:pPr>
            <a:r>
              <a:rPr lang="fr-FR" sz="1500" dirty="0"/>
              <a:t>Défi démographique, défi écologique : penser l’avenir ensemble </a:t>
            </a:r>
          </a:p>
          <a:p>
            <a:pPr marL="457200" lvl="1" indent="0">
              <a:lnSpc>
                <a:spcPct val="120000"/>
              </a:lnSpc>
              <a:buNone/>
            </a:pPr>
            <a:endParaRPr lang="fr-FR" sz="1500" dirty="0"/>
          </a:p>
          <a:p>
            <a:pPr>
              <a:lnSpc>
                <a:spcPct val="120000"/>
              </a:lnSpc>
            </a:pPr>
            <a:r>
              <a:rPr lang="fr-FR" b="1" dirty="0"/>
              <a:t>Les collectivités intéressées de candidater sont invitées à consulter </a:t>
            </a:r>
            <a:r>
              <a:rPr lang="fr-FR" b="1" dirty="0">
                <a:hlinkClick r:id="rId5"/>
              </a:rPr>
              <a:t>le cahier des charges </a:t>
            </a:r>
            <a:r>
              <a:rPr lang="fr-FR" b="1" dirty="0"/>
              <a:t>sur le site du Réseau Francophone des Villes Amies des Aînés (RFVAA)</a:t>
            </a:r>
            <a:endParaRPr lang="fr-FR" dirty="0"/>
          </a:p>
          <a:p>
            <a:pPr>
              <a:lnSpc>
                <a:spcPct val="120000"/>
              </a:lnSpc>
            </a:pPr>
            <a:r>
              <a:rPr lang="fr-FR" dirty="0"/>
              <a:t>Pour plus d’informations, voir également les pages dédiées du site de la </a:t>
            </a:r>
            <a:r>
              <a:rPr lang="fr-FR" dirty="0">
                <a:hlinkClick r:id="rId6"/>
              </a:rPr>
              <a:t>Cnsa </a:t>
            </a:r>
            <a:r>
              <a:rPr lang="fr-FR" dirty="0"/>
              <a:t>et du </a:t>
            </a:r>
            <a:r>
              <a:rPr lang="fr-FR" dirty="0">
                <a:hlinkClick r:id="rId7"/>
              </a:rPr>
              <a:t>portail du ministère des solidarités et de la santé</a:t>
            </a:r>
            <a:endParaRPr lang="fr-FR" dirty="0"/>
          </a:p>
        </p:txBody>
      </p:sp>
      <p:sp>
        <p:nvSpPr>
          <p:cNvPr id="3" name="Espace réservé du numéro de diapositive 2"/>
          <p:cNvSpPr>
            <a:spLocks noGrp="1"/>
          </p:cNvSpPr>
          <p:nvPr>
            <p:ph type="sldNum" sz="quarter" idx="14"/>
            <p:custDataLst>
              <p:tags r:id="rId3"/>
            </p:custDataLst>
          </p:nvPr>
        </p:nvSpPr>
        <p:spPr/>
        <p:txBody>
          <a:bodyPr/>
          <a:lstStyle/>
          <a:p>
            <a:fld id="{9242190C-1718-4DF4-AE65-993259183895}" type="slidenum">
              <a:rPr lang="fr-FR" smtClean="0"/>
              <a:t>32</a:t>
            </a:fld>
            <a:endParaRPr lang="fr-FR" dirty="0"/>
          </a:p>
        </p:txBody>
      </p:sp>
    </p:spTree>
    <p:extLst>
      <p:ext uri="{BB962C8B-B14F-4D97-AF65-F5344CB8AC3E}">
        <p14:creationId xmlns:p14="http://schemas.microsoft.com/office/powerpoint/2010/main" val="42322355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custDataLst>
              <p:tags r:id="rId1"/>
            </p:custDataLst>
          </p:nvPr>
        </p:nvSpPr>
        <p:spPr>
          <a:xfrm>
            <a:off x="589147" y="362978"/>
            <a:ext cx="6331606" cy="481012"/>
          </a:xfrm>
        </p:spPr>
        <p:txBody>
          <a:bodyPr>
            <a:normAutofit/>
          </a:bodyPr>
          <a:lstStyle/>
          <a:p>
            <a:r>
              <a:rPr lang="fr-FR" dirty="0"/>
              <a:t>  Votre projet </a:t>
            </a:r>
            <a:r>
              <a:rPr lang="fr-FR" dirty="0">
                <a:solidFill>
                  <a:srgbClr val="FF0000"/>
                </a:solidFill>
              </a:rPr>
              <a:t>n’est pas éligible</a:t>
            </a:r>
            <a:r>
              <a:rPr lang="fr-FR" dirty="0"/>
              <a:t>, mais… </a:t>
            </a:r>
          </a:p>
        </p:txBody>
      </p:sp>
      <p:sp>
        <p:nvSpPr>
          <p:cNvPr id="8" name="Espace réservé du contenu 7"/>
          <p:cNvSpPr>
            <a:spLocks noGrp="1"/>
          </p:cNvSpPr>
          <p:nvPr>
            <p:ph idx="1"/>
            <p:custDataLst>
              <p:tags r:id="rId2"/>
            </p:custDataLst>
          </p:nvPr>
        </p:nvSpPr>
        <p:spPr>
          <a:xfrm>
            <a:off x="180753" y="990742"/>
            <a:ext cx="8771861" cy="5467931"/>
          </a:xfrm>
        </p:spPr>
        <p:txBody>
          <a:bodyPr>
            <a:normAutofit/>
          </a:bodyPr>
          <a:lstStyle/>
          <a:p>
            <a:r>
              <a:rPr lang="fr-FR" sz="1600" b="1" dirty="0"/>
              <a:t>C’est un projet concernant </a:t>
            </a:r>
            <a:r>
              <a:rPr lang="fr-FR" sz="1600" b="1" dirty="0">
                <a:solidFill>
                  <a:schemeClr val="accent3">
                    <a:lumMod val="75000"/>
                  </a:schemeClr>
                </a:solidFill>
              </a:rPr>
              <a:t>l’investissement immobilier</a:t>
            </a:r>
            <a:r>
              <a:rPr lang="fr-FR" sz="1600" b="1" dirty="0"/>
              <a:t>…</a:t>
            </a:r>
          </a:p>
          <a:p>
            <a:endParaRPr lang="fr-FR" sz="1600" b="1" dirty="0"/>
          </a:p>
          <a:p>
            <a:pPr marL="0" indent="0">
              <a:buNone/>
            </a:pPr>
            <a:r>
              <a:rPr lang="fr-FR" sz="1600" b="1" dirty="0"/>
              <a:t>Votre projet est potentiellement éligible au </a:t>
            </a:r>
            <a:r>
              <a:rPr lang="fr-FR" sz="1600" b="1" dirty="0">
                <a:solidFill>
                  <a:schemeClr val="accent3">
                    <a:lumMod val="75000"/>
                  </a:schemeClr>
                </a:solidFill>
              </a:rPr>
              <a:t>Plan d’Aide à l’Investissement </a:t>
            </a:r>
            <a:r>
              <a:rPr lang="fr-FR" sz="1600" b="1" dirty="0"/>
              <a:t>(PAI)</a:t>
            </a:r>
          </a:p>
          <a:p>
            <a:pPr lvl="1">
              <a:buFont typeface="Wingdings" panose="05000000000000000000" pitchFamily="2" charset="2"/>
              <a:buChar char="Ø"/>
            </a:pPr>
            <a:r>
              <a:rPr lang="fr-FR" dirty="0"/>
              <a:t>Le </a:t>
            </a:r>
            <a:r>
              <a:rPr lang="fr-FR" b="1" dirty="0"/>
              <a:t>soutien à l’investissement </a:t>
            </a:r>
            <a:r>
              <a:rPr lang="fr-FR" dirty="0"/>
              <a:t>immobilier a pour objectif de créer, rénover ou transformer des établissements médico-sociaux, majoritairement des établissements pour personnes âgées dépendantes (EHPAD), mais aussi des résidences autonomie ou d’autres solutions pour l’accompagnement de la perte d’autonomie.</a:t>
            </a:r>
          </a:p>
          <a:p>
            <a:pPr lvl="1">
              <a:buFont typeface="Wingdings" panose="05000000000000000000" pitchFamily="2" charset="2"/>
              <a:buChar char="Ø"/>
            </a:pPr>
            <a:r>
              <a:rPr lang="fr-FR" dirty="0"/>
              <a:t>Outre ces projets de réhabilitation ou de reconstruction d’envergure, il s’agit aussi de :</a:t>
            </a:r>
          </a:p>
          <a:p>
            <a:pPr lvl="2">
              <a:buFont typeface="Arial" panose="020B0604020202020204" pitchFamily="34" charset="0"/>
              <a:buChar char="•"/>
            </a:pPr>
            <a:r>
              <a:rPr lang="fr-FR" b="1" dirty="0"/>
              <a:t>créer des lieux </a:t>
            </a:r>
            <a:r>
              <a:rPr lang="fr-FR" dirty="0"/>
              <a:t>utilisés par des personnes du quartier dans les établissements (jardin partagé, salon de coiffure, couturier…),</a:t>
            </a:r>
          </a:p>
          <a:p>
            <a:pPr lvl="2">
              <a:buFont typeface="Arial" panose="020B0604020202020204" pitchFamily="34" charset="0"/>
              <a:buChar char="•"/>
            </a:pPr>
            <a:r>
              <a:rPr lang="fr-FR" dirty="0"/>
              <a:t>faire des travaux de </a:t>
            </a:r>
            <a:r>
              <a:rPr lang="fr-FR" b="1" dirty="0"/>
              <a:t>rénovation thermique</a:t>
            </a:r>
          </a:p>
          <a:p>
            <a:pPr lvl="2">
              <a:buFont typeface="Arial" panose="020B0604020202020204" pitchFamily="34" charset="0"/>
              <a:buChar char="•"/>
            </a:pPr>
            <a:r>
              <a:rPr lang="fr-FR" dirty="0"/>
              <a:t>permettre à tous les résidents de vivre en </a:t>
            </a:r>
            <a:r>
              <a:rPr lang="fr-FR" b="1" dirty="0"/>
              <a:t>chambre seule</a:t>
            </a:r>
            <a:endParaRPr lang="fr-FR" dirty="0"/>
          </a:p>
          <a:p>
            <a:pPr lvl="2">
              <a:buFont typeface="Arial" panose="020B0604020202020204" pitchFamily="34" charset="0"/>
              <a:buChar char="•"/>
            </a:pPr>
            <a:r>
              <a:rPr lang="fr-FR" dirty="0"/>
              <a:t>équiper les établissements en </a:t>
            </a:r>
            <a:r>
              <a:rPr lang="fr-FR" b="1" dirty="0"/>
              <a:t>matériel adéquat pour prévenir les TMS du personnel</a:t>
            </a:r>
          </a:p>
          <a:p>
            <a:pPr lvl="2">
              <a:buFont typeface="Arial" panose="020B0604020202020204" pitchFamily="34" charset="0"/>
              <a:buChar char="•"/>
            </a:pPr>
            <a:r>
              <a:rPr lang="fr-FR" dirty="0"/>
              <a:t>faciliter </a:t>
            </a:r>
            <a:r>
              <a:rPr lang="fr-FR" b="1" dirty="0"/>
              <a:t>l’acquisition d’autres petits équipements </a:t>
            </a:r>
            <a:r>
              <a:rPr lang="fr-FR" dirty="0"/>
              <a:t>du quotidien.</a:t>
            </a:r>
          </a:p>
          <a:p>
            <a:pPr marL="457200" lvl="1" indent="0">
              <a:buNone/>
            </a:pPr>
            <a:endParaRPr lang="fr-FR" dirty="0"/>
          </a:p>
          <a:p>
            <a:pPr marL="457200" lvl="1" indent="0">
              <a:buNone/>
            </a:pPr>
            <a:r>
              <a:rPr lang="fr-FR" dirty="0"/>
              <a:t>Liens utiles : </a:t>
            </a:r>
            <a:r>
              <a:rPr lang="fr-FR" dirty="0">
                <a:hlinkClick r:id="rId5"/>
              </a:rPr>
              <a:t>https://www.cnsa.fr/grands-chantiers/plan-daide-a-linvestissement-du-segur-de-la-sante</a:t>
            </a:r>
            <a:endParaRPr lang="fr-FR" dirty="0"/>
          </a:p>
          <a:p>
            <a:pPr marL="457200" lvl="1" indent="0">
              <a:buNone/>
            </a:pPr>
            <a:r>
              <a:rPr lang="fr-FR" dirty="0"/>
              <a:t>		Et </a:t>
            </a:r>
            <a:r>
              <a:rPr lang="fr-FR" dirty="0">
                <a:hlinkClick r:id="rId6"/>
              </a:rPr>
              <a:t>https://www.cnsa.fr/budget-et-financement/plan-daide-a-linvestissement</a:t>
            </a:r>
            <a:r>
              <a:rPr lang="fr-FR" dirty="0"/>
              <a:t> </a:t>
            </a:r>
          </a:p>
          <a:p>
            <a:pPr marL="457200" lvl="1" indent="0">
              <a:buNone/>
            </a:pPr>
            <a:endParaRPr lang="fr-FR" dirty="0"/>
          </a:p>
          <a:p>
            <a:pPr lvl="1">
              <a:buFont typeface="Wingdings" panose="05000000000000000000" pitchFamily="2" charset="2"/>
              <a:buChar char="Ø"/>
            </a:pPr>
            <a:endParaRPr lang="fr-FR" dirty="0"/>
          </a:p>
          <a:p>
            <a:pPr lvl="1">
              <a:buFont typeface="Wingdings" panose="05000000000000000000" pitchFamily="2" charset="2"/>
              <a:buChar char="Ø"/>
            </a:pPr>
            <a:endParaRPr lang="fr-FR" dirty="0"/>
          </a:p>
          <a:p>
            <a:pPr marL="457200" lvl="1" indent="0">
              <a:buNone/>
            </a:pPr>
            <a:endParaRPr lang="fr-FR" dirty="0"/>
          </a:p>
        </p:txBody>
      </p:sp>
      <p:sp>
        <p:nvSpPr>
          <p:cNvPr id="3" name="Espace réservé du numéro de diapositive 2"/>
          <p:cNvSpPr>
            <a:spLocks noGrp="1"/>
          </p:cNvSpPr>
          <p:nvPr>
            <p:ph type="sldNum" sz="quarter" idx="14"/>
            <p:custDataLst>
              <p:tags r:id="rId3"/>
            </p:custDataLst>
          </p:nvPr>
        </p:nvSpPr>
        <p:spPr/>
        <p:txBody>
          <a:bodyPr/>
          <a:lstStyle/>
          <a:p>
            <a:fld id="{9242190C-1718-4DF4-AE65-993259183895}" type="slidenum">
              <a:rPr lang="fr-FR" smtClean="0"/>
              <a:t>33</a:t>
            </a:fld>
            <a:endParaRPr lang="fr-FR" dirty="0"/>
          </a:p>
        </p:txBody>
      </p:sp>
      <p:pic>
        <p:nvPicPr>
          <p:cNvPr id="4" name="Image 3">
            <a:extLst>
              <a:ext uri="{FF2B5EF4-FFF2-40B4-BE49-F238E27FC236}">
                <a16:creationId xmlns:a16="http://schemas.microsoft.com/office/drawing/2014/main" id="{36B90B2C-7E6F-4185-8A7C-BDEA84EF50F2}"/>
              </a:ext>
            </a:extLst>
          </p:cNvPr>
          <p:cNvPicPr>
            <a:picLocks noChangeAspect="1"/>
          </p:cNvPicPr>
          <p:nvPr/>
        </p:nvPicPr>
        <p:blipFill>
          <a:blip r:embed="rId7"/>
          <a:stretch>
            <a:fillRect/>
          </a:stretch>
        </p:blipFill>
        <p:spPr>
          <a:xfrm>
            <a:off x="826378" y="5557363"/>
            <a:ext cx="3460200" cy="798987"/>
          </a:xfrm>
          <a:prstGeom prst="rect">
            <a:avLst/>
          </a:prstGeom>
        </p:spPr>
      </p:pic>
      <p:pic>
        <p:nvPicPr>
          <p:cNvPr id="9" name="Image 8">
            <a:extLst>
              <a:ext uri="{FF2B5EF4-FFF2-40B4-BE49-F238E27FC236}">
                <a16:creationId xmlns:a16="http://schemas.microsoft.com/office/drawing/2014/main" id="{490FF0A0-3107-4783-AF7A-70C210F42292}"/>
              </a:ext>
            </a:extLst>
          </p:cNvPr>
          <p:cNvPicPr>
            <a:picLocks noChangeAspect="1"/>
          </p:cNvPicPr>
          <p:nvPr/>
        </p:nvPicPr>
        <p:blipFill>
          <a:blip r:embed="rId8"/>
          <a:stretch>
            <a:fillRect/>
          </a:stretch>
        </p:blipFill>
        <p:spPr>
          <a:xfrm>
            <a:off x="6289007" y="5498540"/>
            <a:ext cx="1040372" cy="1040372"/>
          </a:xfrm>
          <a:prstGeom prst="rect">
            <a:avLst/>
          </a:prstGeom>
        </p:spPr>
      </p:pic>
    </p:spTree>
    <p:extLst>
      <p:ext uri="{BB962C8B-B14F-4D97-AF65-F5344CB8AC3E}">
        <p14:creationId xmlns:p14="http://schemas.microsoft.com/office/powerpoint/2010/main" val="14745634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custDataLst>
              <p:tags r:id="rId1"/>
            </p:custDataLst>
          </p:nvPr>
        </p:nvSpPr>
        <p:spPr>
          <a:xfrm>
            <a:off x="589147" y="362978"/>
            <a:ext cx="6331606" cy="481012"/>
          </a:xfrm>
        </p:spPr>
        <p:txBody>
          <a:bodyPr>
            <a:normAutofit/>
          </a:bodyPr>
          <a:lstStyle/>
          <a:p>
            <a:r>
              <a:rPr lang="fr-FR" dirty="0"/>
              <a:t>  Votre projet </a:t>
            </a:r>
            <a:r>
              <a:rPr lang="fr-FR" dirty="0">
                <a:solidFill>
                  <a:srgbClr val="FF0000"/>
                </a:solidFill>
              </a:rPr>
              <a:t>n’est pas éligible</a:t>
            </a:r>
            <a:r>
              <a:rPr lang="fr-FR" dirty="0"/>
              <a:t>, mais… </a:t>
            </a:r>
          </a:p>
        </p:txBody>
      </p:sp>
      <p:sp>
        <p:nvSpPr>
          <p:cNvPr id="8" name="Espace réservé du contenu 7"/>
          <p:cNvSpPr>
            <a:spLocks noGrp="1"/>
          </p:cNvSpPr>
          <p:nvPr>
            <p:ph idx="1"/>
            <p:custDataLst>
              <p:tags r:id="rId2"/>
            </p:custDataLst>
          </p:nvPr>
        </p:nvSpPr>
        <p:spPr>
          <a:xfrm>
            <a:off x="92597" y="990742"/>
            <a:ext cx="8970380" cy="5467931"/>
          </a:xfrm>
        </p:spPr>
        <p:txBody>
          <a:bodyPr>
            <a:normAutofit/>
          </a:bodyPr>
          <a:lstStyle/>
          <a:p>
            <a:pPr marL="457200" lvl="1" indent="0">
              <a:buNone/>
            </a:pPr>
            <a:endParaRPr lang="fr-FR" sz="1900" dirty="0"/>
          </a:p>
          <a:p>
            <a:r>
              <a:rPr lang="fr-FR" sz="1600" b="1" dirty="0"/>
              <a:t>C’est un projet concernant </a:t>
            </a:r>
            <a:r>
              <a:rPr lang="fr-FR" sz="1600" b="1" dirty="0">
                <a:solidFill>
                  <a:schemeClr val="accent3">
                    <a:lumMod val="75000"/>
                  </a:schemeClr>
                </a:solidFill>
              </a:rPr>
              <a:t>l’investissement numérique</a:t>
            </a:r>
            <a:r>
              <a:rPr lang="fr-FR" sz="1600" b="1" dirty="0"/>
              <a:t>…</a:t>
            </a:r>
          </a:p>
          <a:p>
            <a:endParaRPr lang="fr-FR" sz="1600" b="1" dirty="0"/>
          </a:p>
          <a:p>
            <a:pPr marL="0" indent="0">
              <a:buNone/>
            </a:pPr>
            <a:r>
              <a:rPr lang="fr-FR" sz="1600" b="1" dirty="0"/>
              <a:t>Votre projet est potentiellement éligible au « </a:t>
            </a:r>
            <a:r>
              <a:rPr lang="fr-FR" sz="1600" b="1" dirty="0">
                <a:solidFill>
                  <a:schemeClr val="accent3">
                    <a:lumMod val="75000"/>
                  </a:schemeClr>
                </a:solidFill>
              </a:rPr>
              <a:t>programme ESMS numérique</a:t>
            </a:r>
            <a:r>
              <a:rPr lang="fr-FR" sz="1600" b="1" dirty="0"/>
              <a:t> »</a:t>
            </a:r>
          </a:p>
          <a:p>
            <a:pPr marL="0" indent="0">
              <a:buNone/>
            </a:pPr>
            <a:endParaRPr lang="fr-FR" sz="1600" b="1" dirty="0"/>
          </a:p>
          <a:p>
            <a:pPr lvl="1">
              <a:buFont typeface="Wingdings" panose="05000000000000000000" pitchFamily="2" charset="2"/>
              <a:buChar char="Ø"/>
            </a:pPr>
            <a:r>
              <a:rPr lang="fr-FR" dirty="0"/>
              <a:t>Acquisition de logiciels pour équiper les ESMS d’un </a:t>
            </a:r>
            <a:r>
              <a:rPr lang="fr-FR" b="1" dirty="0"/>
              <a:t>dossier unique informatisé (DUI)</a:t>
            </a:r>
            <a:r>
              <a:rPr lang="fr-FR" dirty="0"/>
              <a:t> ou de mise en conformité des logiciels existants, voire l’acquisition de matériel informatique. </a:t>
            </a:r>
          </a:p>
          <a:p>
            <a:pPr lvl="1">
              <a:buFont typeface="Wingdings" panose="05000000000000000000" pitchFamily="2" charset="2"/>
              <a:buChar char="Ø"/>
            </a:pPr>
            <a:endParaRPr lang="fr-FR" dirty="0"/>
          </a:p>
          <a:p>
            <a:pPr lvl="1">
              <a:buFont typeface="Wingdings" panose="05000000000000000000" pitchFamily="2" charset="2"/>
              <a:buChar char="Ø"/>
            </a:pPr>
            <a:r>
              <a:rPr lang="fr-FR" dirty="0"/>
              <a:t>Le partage d’informations entre professionnels, l’intégration des outils de coordination du « </a:t>
            </a:r>
            <a:r>
              <a:rPr lang="fr-FR" b="1" dirty="0"/>
              <a:t>virage numérique en santé </a:t>
            </a:r>
            <a:r>
              <a:rPr lang="fr-FR" dirty="0"/>
              <a:t>»</a:t>
            </a:r>
          </a:p>
          <a:p>
            <a:pPr lvl="1">
              <a:buFont typeface="Wingdings" panose="05000000000000000000" pitchFamily="2" charset="2"/>
              <a:buChar char="Ø"/>
            </a:pPr>
            <a:endParaRPr lang="fr-FR" dirty="0"/>
          </a:p>
          <a:p>
            <a:pPr lvl="1">
              <a:buFont typeface="Wingdings" panose="05000000000000000000" pitchFamily="2" charset="2"/>
              <a:buChar char="Ø"/>
            </a:pPr>
            <a:r>
              <a:rPr lang="fr-FR" dirty="0"/>
              <a:t>Liens utiles : </a:t>
            </a:r>
            <a:r>
              <a:rPr lang="fr-FR" dirty="0">
                <a:hlinkClick r:id="rId5"/>
              </a:rPr>
              <a:t>https://www.cnsa.fr/grands-chantiers/plan-daide-a-linvestissement-du-segur-de-la-sante/un-plan-daide-a-linvestissement-ambitieux</a:t>
            </a:r>
            <a:r>
              <a:rPr lang="fr-FR" dirty="0"/>
              <a:t> et </a:t>
            </a:r>
            <a:r>
              <a:rPr lang="fr-FR" dirty="0">
                <a:hlinkClick r:id="rId6"/>
              </a:rPr>
              <a:t>https://www.cnsa.fr/grands-chantiers/virage-numerique-du-medico-social-le-programme-esms-numerique</a:t>
            </a:r>
            <a:r>
              <a:rPr lang="fr-FR" dirty="0"/>
              <a:t> </a:t>
            </a:r>
          </a:p>
          <a:p>
            <a:pPr marL="457200" lvl="1" indent="0">
              <a:buNone/>
            </a:pPr>
            <a:endParaRPr lang="fr-FR" dirty="0"/>
          </a:p>
          <a:p>
            <a:pPr marL="457200" lvl="1" indent="0">
              <a:buNone/>
            </a:pPr>
            <a:endParaRPr lang="fr-FR" u="sng" dirty="0"/>
          </a:p>
          <a:p>
            <a:pPr marL="457200" lvl="1" indent="0">
              <a:buNone/>
            </a:pPr>
            <a:endParaRPr lang="fr-FR" dirty="0"/>
          </a:p>
          <a:p>
            <a:pPr marL="457200" lvl="1" indent="0">
              <a:buNone/>
            </a:pPr>
            <a:endParaRPr lang="fr-FR" dirty="0"/>
          </a:p>
        </p:txBody>
      </p:sp>
      <p:sp>
        <p:nvSpPr>
          <p:cNvPr id="3" name="Espace réservé du numéro de diapositive 2"/>
          <p:cNvSpPr>
            <a:spLocks noGrp="1"/>
          </p:cNvSpPr>
          <p:nvPr>
            <p:ph type="sldNum" sz="quarter" idx="14"/>
            <p:custDataLst>
              <p:tags r:id="rId3"/>
            </p:custDataLst>
          </p:nvPr>
        </p:nvSpPr>
        <p:spPr/>
        <p:txBody>
          <a:bodyPr/>
          <a:lstStyle/>
          <a:p>
            <a:fld id="{9242190C-1718-4DF4-AE65-993259183895}" type="slidenum">
              <a:rPr lang="fr-FR" smtClean="0"/>
              <a:t>34</a:t>
            </a:fld>
            <a:endParaRPr lang="fr-FR" dirty="0"/>
          </a:p>
        </p:txBody>
      </p:sp>
      <p:pic>
        <p:nvPicPr>
          <p:cNvPr id="7" name="Image 6">
            <a:extLst>
              <a:ext uri="{FF2B5EF4-FFF2-40B4-BE49-F238E27FC236}">
                <a16:creationId xmlns:a16="http://schemas.microsoft.com/office/drawing/2014/main" id="{6F74EF17-C809-4072-80F7-8469405453C0}"/>
              </a:ext>
            </a:extLst>
          </p:cNvPr>
          <p:cNvPicPr>
            <a:picLocks noChangeAspect="1"/>
          </p:cNvPicPr>
          <p:nvPr/>
        </p:nvPicPr>
        <p:blipFill>
          <a:blip r:embed="rId7"/>
          <a:stretch>
            <a:fillRect/>
          </a:stretch>
        </p:blipFill>
        <p:spPr>
          <a:xfrm>
            <a:off x="2987336" y="5204616"/>
            <a:ext cx="3169328" cy="983078"/>
          </a:xfrm>
          <a:prstGeom prst="rect">
            <a:avLst/>
          </a:prstGeom>
        </p:spPr>
      </p:pic>
    </p:spTree>
    <p:extLst>
      <p:ext uri="{BB962C8B-B14F-4D97-AF65-F5344CB8AC3E}">
        <p14:creationId xmlns:p14="http://schemas.microsoft.com/office/powerpoint/2010/main" val="28164399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custDataLst>
              <p:tags r:id="rId1"/>
            </p:custDataLst>
          </p:nvPr>
        </p:nvSpPr>
        <p:spPr>
          <a:xfrm>
            <a:off x="180473" y="2541735"/>
            <a:ext cx="8590547" cy="2000548"/>
          </a:xfrm>
          <a:prstGeom prst="rect">
            <a:avLst/>
          </a:prstGeom>
          <a:noFill/>
        </p:spPr>
        <p:txBody>
          <a:bodyPr wrap="square" rtlCol="0">
            <a:spAutoFit/>
          </a:bodyPr>
          <a:lstStyle/>
          <a:p>
            <a:pPr algn="ctr"/>
            <a:r>
              <a:rPr lang="fr-FR" sz="2400" dirty="0"/>
              <a:t>Pour une demande de renseignements complémentaires, relative à l’appel à projets « Expérimenter pour accompagner l’évolution de l’offre médico-sociale et l’adaptation des réponses aux besoins des personnes » : </a:t>
            </a:r>
            <a:r>
              <a:rPr lang="fr-FR" sz="2400" dirty="0">
                <a:hlinkClick r:id="rId3"/>
              </a:rPr>
              <a:t>Etudes-innovation@cnsa.fr</a:t>
            </a:r>
            <a:endParaRPr lang="fr-FR" sz="2400" dirty="0"/>
          </a:p>
          <a:p>
            <a:pPr algn="ctr"/>
            <a:endParaRPr lang="fr-FR" sz="1400" b="1" dirty="0"/>
          </a:p>
          <a:p>
            <a:pPr algn="just"/>
            <a:endParaRPr lang="fr-FR" sz="1400" dirty="0"/>
          </a:p>
        </p:txBody>
      </p:sp>
    </p:spTree>
    <p:extLst>
      <p:ext uri="{BB962C8B-B14F-4D97-AF65-F5344CB8AC3E}">
        <p14:creationId xmlns:p14="http://schemas.microsoft.com/office/powerpoint/2010/main" val="2922519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CE3B04CD-20C7-418D-8F16-AF476C80260A}"/>
              </a:ext>
            </a:extLst>
          </p:cNvPr>
          <p:cNvSpPr>
            <a:spLocks noGrp="1"/>
          </p:cNvSpPr>
          <p:nvPr>
            <p:ph type="body" sz="quarter" idx="10"/>
          </p:nvPr>
        </p:nvSpPr>
        <p:spPr>
          <a:xfrm>
            <a:off x="139255" y="69823"/>
            <a:ext cx="8948615" cy="814503"/>
          </a:xfrm>
        </p:spPr>
        <p:txBody>
          <a:bodyPr>
            <a:normAutofit/>
          </a:bodyPr>
          <a:lstStyle/>
          <a:p>
            <a:r>
              <a:rPr lang="fr-FR" dirty="0"/>
              <a:t>Soutenir l’innovation dans une visée de qualité des accompagnements et d’effectivité des droits des personnes âgées ou en situation de handicap</a:t>
            </a:r>
          </a:p>
        </p:txBody>
      </p:sp>
      <p:sp>
        <p:nvSpPr>
          <p:cNvPr id="4" name="Espace réservé du contenu 3">
            <a:extLst>
              <a:ext uri="{FF2B5EF4-FFF2-40B4-BE49-F238E27FC236}">
                <a16:creationId xmlns:a16="http://schemas.microsoft.com/office/drawing/2014/main" id="{FC24F9E4-1C37-4590-8002-B3375842B68C}"/>
              </a:ext>
            </a:extLst>
          </p:cNvPr>
          <p:cNvSpPr>
            <a:spLocks noGrp="1"/>
          </p:cNvSpPr>
          <p:nvPr>
            <p:ph idx="1"/>
          </p:nvPr>
        </p:nvSpPr>
        <p:spPr>
          <a:xfrm>
            <a:off x="139255" y="973989"/>
            <a:ext cx="8823442" cy="5444975"/>
          </a:xfrm>
        </p:spPr>
        <p:txBody>
          <a:bodyPr>
            <a:noAutofit/>
          </a:bodyPr>
          <a:lstStyle/>
          <a:p>
            <a:r>
              <a:rPr lang="fr-FR" dirty="0"/>
              <a:t>L’Appel à projets blanc « Actions innovantes » : « Expérimenter pour accompagner l’évolution de l’offre médico-sociale et l’adaptation des réponses aux besoins des personnes » a pour objectif de soutenir :</a:t>
            </a:r>
          </a:p>
          <a:p>
            <a:pPr lvl="1">
              <a:spcAft>
                <a:spcPts val="600"/>
              </a:spcAft>
              <a:buFont typeface="Courier New" panose="02070309020205020404" pitchFamily="49" charset="0"/>
              <a:buChar char="o"/>
            </a:pPr>
            <a:r>
              <a:rPr lang="fr-FR" b="1" dirty="0"/>
              <a:t>des expérimentations </a:t>
            </a:r>
            <a:r>
              <a:rPr lang="fr-FR" dirty="0"/>
              <a:t>visant à accompagner l’évolution et la transformation de l’offre médico-sociale par l’émergence de </a:t>
            </a:r>
            <a:r>
              <a:rPr lang="fr-FR" b="1" dirty="0"/>
              <a:t>modèles d’action, </a:t>
            </a:r>
            <a:r>
              <a:rPr lang="fr-FR" dirty="0"/>
              <a:t>de </a:t>
            </a:r>
            <a:r>
              <a:rPr lang="fr-FR" b="1" dirty="0"/>
              <a:t>démarches</a:t>
            </a:r>
            <a:r>
              <a:rPr lang="fr-FR" dirty="0"/>
              <a:t> ou de </a:t>
            </a:r>
            <a:r>
              <a:rPr lang="fr-FR" b="1" dirty="0"/>
              <a:t>dispositifs </a:t>
            </a:r>
            <a:r>
              <a:rPr lang="fr-FR" b="1" u="sng" dirty="0"/>
              <a:t>innovants</a:t>
            </a:r>
            <a:r>
              <a:rPr lang="fr-FR" dirty="0"/>
              <a:t> favorables à la </a:t>
            </a:r>
            <a:r>
              <a:rPr lang="fr-FR" b="1" dirty="0"/>
              <a:t>qualité des accompagnements </a:t>
            </a:r>
            <a:r>
              <a:rPr lang="fr-FR" dirty="0"/>
              <a:t>et à l’</a:t>
            </a:r>
            <a:r>
              <a:rPr lang="fr-FR" b="1" dirty="0"/>
              <a:t>effectivité des droits </a:t>
            </a:r>
            <a:r>
              <a:rPr lang="fr-FR" dirty="0"/>
              <a:t>des personnes concernées ;</a:t>
            </a:r>
          </a:p>
          <a:p>
            <a:pPr lvl="1">
              <a:spcAft>
                <a:spcPts val="600"/>
              </a:spcAft>
              <a:buFont typeface="Courier New" panose="02070309020205020404" pitchFamily="49" charset="0"/>
              <a:buChar char="o"/>
            </a:pPr>
            <a:r>
              <a:rPr lang="fr-FR" dirty="0"/>
              <a:t>des expérimentations intégrant systématiquement </a:t>
            </a:r>
            <a:r>
              <a:rPr lang="fr-FR" b="1" dirty="0"/>
              <a:t>une démarche d’évaluation </a:t>
            </a:r>
            <a:r>
              <a:rPr lang="fr-FR" dirty="0"/>
              <a:t>et de </a:t>
            </a:r>
            <a:r>
              <a:rPr lang="fr-FR" b="1" dirty="0"/>
              <a:t>modélisation</a:t>
            </a:r>
            <a:r>
              <a:rPr lang="fr-FR" dirty="0"/>
              <a:t>, permettant d’</a:t>
            </a:r>
            <a:r>
              <a:rPr lang="fr-FR" b="1" dirty="0"/>
              <a:t>identifier les actions prometteuses ou probantes</a:t>
            </a:r>
            <a:r>
              <a:rPr lang="fr-FR" dirty="0"/>
              <a:t>,</a:t>
            </a:r>
            <a:r>
              <a:rPr lang="fr-FR" b="1" dirty="0"/>
              <a:t> </a:t>
            </a:r>
            <a:r>
              <a:rPr lang="fr-FR" dirty="0"/>
              <a:t>et d’en </a:t>
            </a:r>
            <a:r>
              <a:rPr lang="fr-FR" b="1" dirty="0"/>
              <a:t>diffuser</a:t>
            </a:r>
            <a:r>
              <a:rPr lang="fr-FR" dirty="0"/>
              <a:t> les enseignements à des fins d’</a:t>
            </a:r>
            <a:r>
              <a:rPr lang="fr-FR" b="1" dirty="0"/>
              <a:t>essaimage</a:t>
            </a:r>
            <a:r>
              <a:rPr lang="fr-FR" dirty="0"/>
              <a:t>, notamment dans le cadre des publications, des évènements et de l’appui de la CNSA aux acteurs territoriaux ; </a:t>
            </a:r>
          </a:p>
          <a:p>
            <a:pPr lvl="1">
              <a:spcAft>
                <a:spcPts val="600"/>
              </a:spcAft>
              <a:buFont typeface="Courier New" panose="02070309020205020404" pitchFamily="49" charset="0"/>
              <a:buChar char="o"/>
            </a:pPr>
            <a:r>
              <a:rPr lang="fr-FR" dirty="0"/>
              <a:t>des expérimentations </a:t>
            </a:r>
            <a:r>
              <a:rPr lang="fr-FR" b="1" dirty="0"/>
              <a:t>n’appelant pas une dérogation aux règles habituelles de tarification </a:t>
            </a:r>
            <a:r>
              <a:rPr lang="fr-FR" dirty="0"/>
              <a:t>;  </a:t>
            </a:r>
            <a:r>
              <a:rPr lang="fr-FR" b="1" dirty="0"/>
              <a:t>n’appelant pas un financement au titre de la création, de la transformation et de l'extension d'établissements ou de services médico-sociaux</a:t>
            </a:r>
            <a:r>
              <a:rPr lang="fr-FR" dirty="0"/>
              <a:t> soumises à autorisations.</a:t>
            </a:r>
          </a:p>
          <a:p>
            <a:pPr lvl="1">
              <a:spcAft>
                <a:spcPts val="600"/>
              </a:spcAft>
              <a:buFont typeface="Courier New" panose="02070309020205020404" pitchFamily="49" charset="0"/>
              <a:buChar char="o"/>
            </a:pPr>
            <a:r>
              <a:rPr lang="fr-FR" dirty="0"/>
              <a:t>Plusieurs des lauréats des appels à projets « actions innovantes » 2021 anticipent cette réorientation de l’Appel à projets blanc « Actions innovantes » (précédemment dit « permanent ») : </a:t>
            </a:r>
          </a:p>
          <a:p>
            <a:pPr lvl="2">
              <a:buFont typeface="Wingdings" panose="05000000000000000000" pitchFamily="2" charset="2"/>
              <a:buChar char="ü"/>
            </a:pPr>
            <a:r>
              <a:rPr lang="fr-FR" dirty="0"/>
              <a:t>l’Appel à projets thématique « actions innovantes » 2021 : « </a:t>
            </a:r>
            <a:r>
              <a:rPr lang="fr-FR" i="1" dirty="0"/>
              <a:t>Expérimenter et évaluer des dispositifs innovants de participation des personnes vivant à domicile et des proches aidants dans la gouvernance des services qui les accompagnent</a:t>
            </a:r>
            <a:r>
              <a:rPr lang="fr-FR" dirty="0"/>
              <a:t> » a permis le soutien de 6 projets d’expérimentation poursuivant un objectif d’effectivité des droits à la participation (financés sur 24 mois) ;</a:t>
            </a:r>
          </a:p>
          <a:p>
            <a:pPr lvl="2">
              <a:buFont typeface="Wingdings" panose="05000000000000000000" pitchFamily="2" charset="2"/>
              <a:buChar char="ü"/>
            </a:pPr>
            <a:r>
              <a:rPr lang="fr-FR" dirty="0"/>
              <a:t>l’Appel à projets permanent « actions innovantes » 2021 a notamment soutenu un projet d’expérimentation du traitement des alertes de maltraitance en coopération sur les territoires (TACT) porté par l’association PRISM et un projet de création de Centre ressources national de l’emploi accompagné porté par le Collectif FRANCE pour la recherche et la promotion de l'emploi accompagné (financés sur 36 mois). </a:t>
            </a:r>
          </a:p>
          <a:p>
            <a:pPr marL="0" indent="0">
              <a:buNone/>
            </a:pPr>
            <a:endParaRPr lang="fr-FR" dirty="0"/>
          </a:p>
        </p:txBody>
      </p:sp>
      <p:sp>
        <p:nvSpPr>
          <p:cNvPr id="3" name="Espace réservé du numéro de diapositive 2">
            <a:extLst>
              <a:ext uri="{FF2B5EF4-FFF2-40B4-BE49-F238E27FC236}">
                <a16:creationId xmlns:a16="http://schemas.microsoft.com/office/drawing/2014/main" id="{D6BCB5EE-D4CD-48CD-919F-B77E2E89EEEE}"/>
              </a:ext>
            </a:extLst>
          </p:cNvPr>
          <p:cNvSpPr>
            <a:spLocks noGrp="1"/>
          </p:cNvSpPr>
          <p:nvPr>
            <p:ph type="sldNum" sz="quarter" idx="14"/>
          </p:nvPr>
        </p:nvSpPr>
        <p:spPr/>
        <p:txBody>
          <a:bodyPr/>
          <a:lstStyle/>
          <a:p>
            <a:fld id="{9242190C-1718-4DF4-AE65-993259183895}" type="slidenum">
              <a:rPr lang="fr-FR" smtClean="0"/>
              <a:t>4</a:t>
            </a:fld>
            <a:endParaRPr lang="fr-FR"/>
          </a:p>
        </p:txBody>
      </p:sp>
    </p:spTree>
    <p:extLst>
      <p:ext uri="{BB962C8B-B14F-4D97-AF65-F5344CB8AC3E}">
        <p14:creationId xmlns:p14="http://schemas.microsoft.com/office/powerpoint/2010/main" val="23799696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custDataLst>
              <p:tags r:id="rId1"/>
            </p:custDataLst>
          </p:nvPr>
        </p:nvSpPr>
        <p:spPr>
          <a:xfrm>
            <a:off x="660707" y="345039"/>
            <a:ext cx="6331606" cy="481012"/>
          </a:xfrm>
        </p:spPr>
        <p:txBody>
          <a:bodyPr>
            <a:normAutofit/>
          </a:bodyPr>
          <a:lstStyle/>
          <a:p>
            <a:r>
              <a:rPr lang="fr-FR" dirty="0"/>
              <a:t>La CNSA soutient des projets </a:t>
            </a:r>
            <a:r>
              <a:rPr lang="fr-FR" u="sng" dirty="0"/>
              <a:t>innovants</a:t>
            </a:r>
            <a:r>
              <a:rPr lang="fr-FR" dirty="0"/>
              <a:t> :</a:t>
            </a:r>
          </a:p>
        </p:txBody>
      </p:sp>
      <p:sp>
        <p:nvSpPr>
          <p:cNvPr id="8" name="Espace réservé du contenu 7"/>
          <p:cNvSpPr>
            <a:spLocks noGrp="1"/>
          </p:cNvSpPr>
          <p:nvPr>
            <p:ph idx="1"/>
            <p:custDataLst>
              <p:tags r:id="rId2"/>
            </p:custDataLst>
          </p:nvPr>
        </p:nvSpPr>
        <p:spPr>
          <a:xfrm>
            <a:off x="255062" y="1134546"/>
            <a:ext cx="6545646" cy="5501430"/>
          </a:xfrm>
        </p:spPr>
        <p:txBody>
          <a:bodyPr>
            <a:normAutofit fontScale="70000" lnSpcReduction="20000"/>
          </a:bodyPr>
          <a:lstStyle/>
          <a:p>
            <a:pPr>
              <a:spcBef>
                <a:spcPts val="600"/>
              </a:spcBef>
              <a:spcAft>
                <a:spcPts val="1200"/>
              </a:spcAft>
              <a:buFont typeface="Wingdings" panose="05000000000000000000" pitchFamily="2" charset="2"/>
              <a:buChar char="ü"/>
            </a:pPr>
            <a:r>
              <a:rPr lang="fr-FR" sz="2500" b="1" dirty="0"/>
              <a:t>Comprenant </a:t>
            </a:r>
            <a:r>
              <a:rPr lang="fr-FR" sz="2500" b="1" u="sng" dirty="0"/>
              <a:t>impérativement</a:t>
            </a:r>
            <a:r>
              <a:rPr lang="fr-FR" sz="2500" b="1" dirty="0"/>
              <a:t> ces </a:t>
            </a:r>
            <a:r>
              <a:rPr lang="fr-FR" sz="2500" b="1" u="sng" dirty="0"/>
              <a:t>trois volets </a:t>
            </a:r>
            <a:r>
              <a:rPr lang="fr-FR" sz="2500" b="1" dirty="0"/>
              <a:t>: </a:t>
            </a:r>
          </a:p>
          <a:p>
            <a:pPr lvl="1">
              <a:spcBef>
                <a:spcPts val="600"/>
              </a:spcBef>
              <a:spcAft>
                <a:spcPts val="1200"/>
              </a:spcAft>
            </a:pPr>
            <a:r>
              <a:rPr lang="fr-FR" sz="1900" b="1" dirty="0"/>
              <a:t>Un volet </a:t>
            </a:r>
            <a:r>
              <a:rPr lang="fr-FR" sz="1900" b="1" u="sng" dirty="0"/>
              <a:t>expérimentation</a:t>
            </a:r>
            <a:r>
              <a:rPr lang="fr-FR" sz="1900" b="1" dirty="0"/>
              <a:t> : </a:t>
            </a:r>
            <a:r>
              <a:rPr lang="fr-FR" sz="1900" dirty="0"/>
              <a:t>conception, test et mise en œuvre en routine d’une démarche ou d’un dispositif innovant </a:t>
            </a:r>
          </a:p>
          <a:p>
            <a:pPr lvl="1">
              <a:spcBef>
                <a:spcPts val="600"/>
              </a:spcBef>
              <a:spcAft>
                <a:spcPts val="1200"/>
              </a:spcAft>
            </a:pPr>
            <a:r>
              <a:rPr lang="fr-FR" sz="1900" b="1" dirty="0"/>
              <a:t>Un volet </a:t>
            </a:r>
            <a:r>
              <a:rPr lang="fr-FR" sz="1900" b="1" u="sng" dirty="0"/>
              <a:t>modélisation</a:t>
            </a:r>
            <a:r>
              <a:rPr lang="fr-FR" sz="1900" b="1" dirty="0"/>
              <a:t> organisationnelle et économique de la démarche ou du dispositif, </a:t>
            </a:r>
            <a:r>
              <a:rPr lang="fr-FR" sz="1900" dirty="0"/>
              <a:t>dans une perspective de pérennisation et de diffusion </a:t>
            </a:r>
          </a:p>
          <a:p>
            <a:pPr lvl="1">
              <a:spcBef>
                <a:spcPts val="600"/>
              </a:spcBef>
              <a:spcAft>
                <a:spcPts val="1200"/>
              </a:spcAft>
            </a:pPr>
            <a:r>
              <a:rPr lang="fr-FR" sz="1900" b="1" dirty="0"/>
              <a:t>Un volet </a:t>
            </a:r>
            <a:r>
              <a:rPr lang="fr-FR" sz="1900" b="1" u="sng" dirty="0"/>
              <a:t>évaluation</a:t>
            </a:r>
            <a:r>
              <a:rPr lang="fr-FR" sz="1900" b="1" dirty="0"/>
              <a:t>, </a:t>
            </a:r>
            <a:r>
              <a:rPr lang="fr-FR" sz="1900" dirty="0"/>
              <a:t>prenant la forme d’une évaluation externe et indépendante, réalisée par un prestataire externe ou une équipe de recherche </a:t>
            </a:r>
            <a:endParaRPr lang="fr-FR" sz="2500" b="1" dirty="0"/>
          </a:p>
          <a:p>
            <a:pPr>
              <a:buFont typeface="Wingdings" panose="05000000000000000000" pitchFamily="2" charset="2"/>
              <a:buChar char="ü"/>
            </a:pPr>
            <a:r>
              <a:rPr lang="fr-FR" sz="2500" b="1" dirty="0"/>
              <a:t>Pouvant comprendre, à titre subsidiaire et si motivé(s), des volets complémentaires : </a:t>
            </a:r>
          </a:p>
          <a:p>
            <a:pPr lvl="1">
              <a:spcBef>
                <a:spcPts val="600"/>
              </a:spcBef>
              <a:spcAft>
                <a:spcPts val="1200"/>
              </a:spcAft>
            </a:pPr>
            <a:r>
              <a:rPr lang="fr-FR" sz="1900" b="1" dirty="0"/>
              <a:t>Un volet études et enquêtes : </a:t>
            </a:r>
            <a:r>
              <a:rPr lang="fr-FR" sz="1900" dirty="0"/>
              <a:t>destiné à suppléer un défaut dans les connaissances et l’identification préalable des besoins </a:t>
            </a:r>
          </a:p>
          <a:p>
            <a:pPr lvl="1">
              <a:spcBef>
                <a:spcPts val="600"/>
              </a:spcBef>
              <a:spcAft>
                <a:spcPts val="1200"/>
              </a:spcAft>
            </a:pPr>
            <a:r>
              <a:rPr lang="fr-FR" sz="1900" b="1" dirty="0"/>
              <a:t>Un volet valorisation et partage des connaissances : </a:t>
            </a:r>
            <a:r>
              <a:rPr lang="fr-FR" sz="1900" dirty="0"/>
              <a:t>à des fins de diffusion des enseignements et bonnes pratiques issus du projet (guides, supports d’information, évènements, etc.)</a:t>
            </a:r>
          </a:p>
          <a:p>
            <a:pPr lvl="1">
              <a:spcBef>
                <a:spcPts val="600"/>
              </a:spcBef>
              <a:spcAft>
                <a:spcPts val="1200"/>
              </a:spcAft>
            </a:pPr>
            <a:r>
              <a:rPr lang="fr-FR" sz="1900" b="1" dirty="0"/>
              <a:t>…</a:t>
            </a:r>
            <a:endParaRPr lang="fr-FR" sz="2500" b="1" dirty="0"/>
          </a:p>
          <a:p>
            <a:pPr>
              <a:buFont typeface="Wingdings" panose="05000000000000000000" pitchFamily="2" charset="2"/>
              <a:buChar char="ü"/>
            </a:pPr>
            <a:r>
              <a:rPr lang="fr-FR" sz="2500" b="1" dirty="0"/>
              <a:t> Inscrits dans le périmètre des politiques de l’autonomie, et s’attachant en particulier :</a:t>
            </a:r>
          </a:p>
          <a:p>
            <a:pPr lvl="1">
              <a:spcBef>
                <a:spcPts val="600"/>
              </a:spcBef>
              <a:spcAft>
                <a:spcPts val="1200"/>
              </a:spcAft>
            </a:pPr>
            <a:r>
              <a:rPr lang="fr-FR" sz="1900" dirty="0"/>
              <a:t>À expérimenter </a:t>
            </a:r>
            <a:r>
              <a:rPr lang="fr-FR" sz="1900" b="1" dirty="0"/>
              <a:t>une démarche ou un dispositif innovant favorable à la qualité de l’accompagnement et/ou à l’effectivité des droits </a:t>
            </a:r>
            <a:r>
              <a:rPr lang="fr-FR" sz="1900" dirty="0"/>
              <a:t>des personnes âgées en perte d’autonomie ou en situation de handicap </a:t>
            </a:r>
          </a:p>
        </p:txBody>
      </p:sp>
      <p:grpSp>
        <p:nvGrpSpPr>
          <p:cNvPr id="9" name="Groupe 8"/>
          <p:cNvGrpSpPr/>
          <p:nvPr>
            <p:custDataLst>
              <p:tags r:id="rId3"/>
            </p:custDataLst>
          </p:nvPr>
        </p:nvGrpSpPr>
        <p:grpSpPr>
          <a:xfrm>
            <a:off x="7323974" y="1138724"/>
            <a:ext cx="799858" cy="1023316"/>
            <a:chOff x="3059832" y="1268760"/>
            <a:chExt cx="911665" cy="1170794"/>
          </a:xfrm>
        </p:grpSpPr>
        <p:grpSp>
          <p:nvGrpSpPr>
            <p:cNvPr id="10" name="Groupe 9"/>
            <p:cNvGrpSpPr/>
            <p:nvPr/>
          </p:nvGrpSpPr>
          <p:grpSpPr>
            <a:xfrm>
              <a:off x="3059832" y="1268760"/>
              <a:ext cx="911665" cy="1170794"/>
              <a:chOff x="3059832" y="1268760"/>
              <a:chExt cx="911665" cy="1170794"/>
            </a:xfrm>
          </p:grpSpPr>
          <p:sp>
            <p:nvSpPr>
              <p:cNvPr id="12" name="Ellipse 11"/>
              <p:cNvSpPr/>
              <p:nvPr/>
            </p:nvSpPr>
            <p:spPr>
              <a:xfrm>
                <a:off x="3059832" y="1268760"/>
                <a:ext cx="720080" cy="720080"/>
              </a:xfrm>
              <a:prstGeom prst="ellipse">
                <a:avLst/>
              </a:prstGeom>
              <a:solidFill>
                <a:srgbClr val="004A00"/>
              </a:solidFill>
              <a:ln>
                <a:solidFill>
                  <a:srgbClr val="004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4A00"/>
                  </a:solidFill>
                </a:endParaRPr>
              </a:p>
            </p:txBody>
          </p:sp>
          <p:sp>
            <p:nvSpPr>
              <p:cNvPr id="13" name="Ellipse 12"/>
              <p:cNvSpPr/>
              <p:nvPr/>
            </p:nvSpPr>
            <p:spPr>
              <a:xfrm>
                <a:off x="3113838" y="1322766"/>
                <a:ext cx="612068" cy="612068"/>
              </a:xfrm>
              <a:prstGeom prst="ellipse">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p:cNvSpPr/>
              <p:nvPr/>
            </p:nvSpPr>
            <p:spPr>
              <a:xfrm rot="2968257">
                <a:off x="3659854" y="2127912"/>
                <a:ext cx="545687" cy="77598"/>
              </a:xfrm>
              <a:prstGeom prst="rect">
                <a:avLst/>
              </a:prstGeom>
              <a:solidFill>
                <a:srgbClr val="004A00"/>
              </a:solidFill>
              <a:ln>
                <a:solidFill>
                  <a:srgbClr val="004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cxnSp>
          <p:nvCxnSpPr>
            <p:cNvPr id="11" name="Connecteur droit 10"/>
            <p:cNvCxnSpPr/>
            <p:nvPr/>
          </p:nvCxnSpPr>
          <p:spPr>
            <a:xfrm rot="360000" flipH="1" flipV="1">
              <a:off x="3674459" y="1883387"/>
              <a:ext cx="80936" cy="75942"/>
            </a:xfrm>
            <a:prstGeom prst="line">
              <a:avLst/>
            </a:prstGeom>
            <a:ln w="50800">
              <a:solidFill>
                <a:srgbClr val="004A00"/>
              </a:solidFill>
            </a:ln>
          </p:spPr>
          <p:style>
            <a:lnRef idx="1">
              <a:schemeClr val="accent1"/>
            </a:lnRef>
            <a:fillRef idx="0">
              <a:schemeClr val="accent1"/>
            </a:fillRef>
            <a:effectRef idx="0">
              <a:schemeClr val="accent1"/>
            </a:effectRef>
            <a:fontRef idx="minor">
              <a:schemeClr val="tx1"/>
            </a:fontRef>
          </p:style>
        </p:cxnSp>
      </p:grpSp>
      <p:pic>
        <p:nvPicPr>
          <p:cNvPr id="1026" name="Picture 2"/>
          <p:cNvPicPr>
            <a:picLocks noChangeAspect="1" noChangeArrowheads="1"/>
          </p:cNvPicPr>
          <p:nvPr>
            <p:custDataLst>
              <p:tags r:id="rId4"/>
            </p:custDataLst>
          </p:nvPr>
        </p:nvPicPr>
        <p:blipFill>
          <a:blip r:embed="rId9">
            <a:extLst>
              <a:ext uri="{28A0092B-C50C-407E-A947-70E740481C1C}">
                <a14:useLocalDpi xmlns:a14="http://schemas.microsoft.com/office/drawing/2010/main" val="0"/>
              </a:ext>
            </a:extLst>
          </a:blip>
          <a:srcRect/>
          <a:stretch>
            <a:fillRect/>
          </a:stretch>
        </p:blipFill>
        <p:spPr bwMode="auto">
          <a:xfrm>
            <a:off x="7268411" y="2337701"/>
            <a:ext cx="1277416" cy="1314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9" name="Groupe 38"/>
          <p:cNvGrpSpPr/>
          <p:nvPr>
            <p:custDataLst>
              <p:tags r:id="rId5"/>
            </p:custDataLst>
          </p:nvPr>
        </p:nvGrpSpPr>
        <p:grpSpPr>
          <a:xfrm>
            <a:off x="7580113" y="5461638"/>
            <a:ext cx="702231" cy="923330"/>
            <a:chOff x="3851669" y="3906078"/>
            <a:chExt cx="702231" cy="923330"/>
          </a:xfrm>
        </p:grpSpPr>
        <p:sp>
          <p:nvSpPr>
            <p:cNvPr id="40" name="Rectangle à coins arrondis 39"/>
            <p:cNvSpPr/>
            <p:nvPr/>
          </p:nvSpPr>
          <p:spPr>
            <a:xfrm>
              <a:off x="3851669" y="3955571"/>
              <a:ext cx="702231" cy="824344"/>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41" name="Groupe 40"/>
            <p:cNvGrpSpPr/>
            <p:nvPr/>
          </p:nvGrpSpPr>
          <p:grpSpPr>
            <a:xfrm>
              <a:off x="4010266" y="3906078"/>
              <a:ext cx="385042" cy="923330"/>
              <a:chOff x="4010266" y="3906078"/>
              <a:chExt cx="385042" cy="923330"/>
            </a:xfrm>
          </p:grpSpPr>
          <p:sp>
            <p:nvSpPr>
              <p:cNvPr id="42" name="Rectangle 41"/>
              <p:cNvSpPr/>
              <p:nvPr/>
            </p:nvSpPr>
            <p:spPr>
              <a:xfrm>
                <a:off x="4010266" y="3906078"/>
                <a:ext cx="385042" cy="923330"/>
              </a:xfrm>
              <a:prstGeom prst="rect">
                <a:avLst/>
              </a:prstGeom>
              <a:noFill/>
            </p:spPr>
            <p:txBody>
              <a:bodyPr wrap="none" lIns="91440" tIns="45720" rIns="91440" bIns="45720">
                <a:spAutoFit/>
              </a:bodyPr>
              <a:lstStyle/>
              <a:p>
                <a:pPr algn="ctr"/>
                <a:r>
                  <a:rPr lang="fr-FR" sz="5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pperplate Gothic Bold" panose="020E0705020206020404" pitchFamily="34" charset="0"/>
                  </a:rPr>
                  <a:t>i</a:t>
                </a:r>
              </a:p>
            </p:txBody>
          </p:sp>
          <p:sp>
            <p:nvSpPr>
              <p:cNvPr id="43" name="Ellipse 42"/>
              <p:cNvSpPr/>
              <p:nvPr/>
            </p:nvSpPr>
            <p:spPr>
              <a:xfrm>
                <a:off x="4130547" y="4005064"/>
                <a:ext cx="144477" cy="144016"/>
              </a:xfrm>
              <a:prstGeom prst="ellipse">
                <a:avLst/>
              </a:prstGeom>
              <a:solidFill>
                <a:schemeClr val="bg1"/>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grpSp>
        <p:nvGrpSpPr>
          <p:cNvPr id="47" name="Groupe 46"/>
          <p:cNvGrpSpPr/>
          <p:nvPr>
            <p:custDataLst>
              <p:tags r:id="rId6"/>
            </p:custDataLst>
          </p:nvPr>
        </p:nvGrpSpPr>
        <p:grpSpPr>
          <a:xfrm>
            <a:off x="6871322" y="3943710"/>
            <a:ext cx="2109766" cy="1170130"/>
            <a:chOff x="3362334" y="2708920"/>
            <a:chExt cx="2409563" cy="1224136"/>
          </a:xfrm>
        </p:grpSpPr>
        <p:grpSp>
          <p:nvGrpSpPr>
            <p:cNvPr id="48" name="Groupe 47"/>
            <p:cNvGrpSpPr/>
            <p:nvPr/>
          </p:nvGrpSpPr>
          <p:grpSpPr>
            <a:xfrm>
              <a:off x="3362334" y="3140968"/>
              <a:ext cx="2409563" cy="792088"/>
              <a:chOff x="3362334" y="3140968"/>
              <a:chExt cx="2409563" cy="792088"/>
            </a:xfrm>
          </p:grpSpPr>
          <p:cxnSp>
            <p:nvCxnSpPr>
              <p:cNvPr id="51" name="Connecteur droit 50"/>
              <p:cNvCxnSpPr/>
              <p:nvPr/>
            </p:nvCxnSpPr>
            <p:spPr>
              <a:xfrm flipV="1">
                <a:off x="3671900" y="3496816"/>
                <a:ext cx="0" cy="152400"/>
              </a:xfrm>
              <a:prstGeom prst="line">
                <a:avLst/>
              </a:prstGeom>
              <a:ln w="25400">
                <a:solidFill>
                  <a:srgbClr val="92D050"/>
                </a:solidFill>
              </a:ln>
            </p:spPr>
            <p:style>
              <a:lnRef idx="1">
                <a:schemeClr val="accent1"/>
              </a:lnRef>
              <a:fillRef idx="0">
                <a:schemeClr val="accent1"/>
              </a:fillRef>
              <a:effectRef idx="0">
                <a:schemeClr val="accent1"/>
              </a:effectRef>
              <a:fontRef idx="minor">
                <a:schemeClr val="tx1"/>
              </a:fontRef>
            </p:style>
          </p:cxnSp>
          <p:grpSp>
            <p:nvGrpSpPr>
              <p:cNvPr id="52" name="Groupe 51"/>
              <p:cNvGrpSpPr/>
              <p:nvPr/>
            </p:nvGrpSpPr>
            <p:grpSpPr>
              <a:xfrm>
                <a:off x="3362334" y="3140968"/>
                <a:ext cx="2409563" cy="792088"/>
                <a:chOff x="3362334" y="3140968"/>
                <a:chExt cx="2409563" cy="792088"/>
              </a:xfrm>
            </p:grpSpPr>
            <p:sp>
              <p:nvSpPr>
                <p:cNvPr id="53" name="Rectangle 52"/>
                <p:cNvSpPr/>
                <p:nvPr/>
              </p:nvSpPr>
              <p:spPr>
                <a:xfrm>
                  <a:off x="3671900" y="3825044"/>
                  <a:ext cx="1800200" cy="108012"/>
                </a:xfrm>
                <a:prstGeom prst="rect">
                  <a:avLst/>
                </a:prstGeom>
                <a:solidFill>
                  <a:srgbClr val="004A00"/>
                </a:solidFill>
                <a:ln>
                  <a:solidFill>
                    <a:srgbClr val="004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 name="Rectangle 53"/>
                <p:cNvSpPr/>
                <p:nvPr/>
              </p:nvSpPr>
              <p:spPr>
                <a:xfrm>
                  <a:off x="4517994" y="3645024"/>
                  <a:ext cx="108012" cy="180020"/>
                </a:xfrm>
                <a:prstGeom prst="rect">
                  <a:avLst/>
                </a:prstGeom>
                <a:solidFill>
                  <a:srgbClr val="004A00"/>
                </a:solidFill>
                <a:ln>
                  <a:solidFill>
                    <a:srgbClr val="004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55" name="Connecteur droit 54"/>
                <p:cNvCxnSpPr>
                  <a:stCxn id="54" idx="0"/>
                </p:cNvCxnSpPr>
                <p:nvPr/>
              </p:nvCxnSpPr>
              <p:spPr>
                <a:xfrm flipV="1">
                  <a:off x="4572000" y="3573016"/>
                  <a:ext cx="0" cy="72008"/>
                </a:xfrm>
                <a:prstGeom prst="line">
                  <a:avLst/>
                </a:prstGeom>
                <a:ln w="254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56" name="Connecteur droit 55"/>
                <p:cNvCxnSpPr/>
                <p:nvPr/>
              </p:nvCxnSpPr>
              <p:spPr>
                <a:xfrm flipH="1">
                  <a:off x="3671900" y="3573016"/>
                  <a:ext cx="1800200" cy="0"/>
                </a:xfrm>
                <a:prstGeom prst="line">
                  <a:avLst/>
                </a:prstGeom>
                <a:ln w="25400">
                  <a:solidFill>
                    <a:srgbClr val="004A00"/>
                  </a:solidFill>
                </a:ln>
              </p:spPr>
              <p:style>
                <a:lnRef idx="1">
                  <a:schemeClr val="accent1"/>
                </a:lnRef>
                <a:fillRef idx="0">
                  <a:schemeClr val="accent1"/>
                </a:fillRef>
                <a:effectRef idx="0">
                  <a:schemeClr val="accent1"/>
                </a:effectRef>
                <a:fontRef idx="minor">
                  <a:schemeClr val="tx1"/>
                </a:fontRef>
              </p:style>
            </p:cxnSp>
            <p:cxnSp>
              <p:nvCxnSpPr>
                <p:cNvPr id="57" name="Connecteur droit 56"/>
                <p:cNvCxnSpPr/>
                <p:nvPr/>
              </p:nvCxnSpPr>
              <p:spPr>
                <a:xfrm flipV="1">
                  <a:off x="5472100" y="3496816"/>
                  <a:ext cx="0" cy="152400"/>
                </a:xfrm>
                <a:prstGeom prst="line">
                  <a:avLst/>
                </a:prstGeom>
                <a:ln w="254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58" name="Connecteur droit 57"/>
                <p:cNvCxnSpPr/>
                <p:nvPr/>
              </p:nvCxnSpPr>
              <p:spPr>
                <a:xfrm flipH="1">
                  <a:off x="5123825" y="3494382"/>
                  <a:ext cx="648072" cy="0"/>
                </a:xfrm>
                <a:prstGeom prst="line">
                  <a:avLst/>
                </a:prstGeom>
                <a:ln w="38100">
                  <a:solidFill>
                    <a:srgbClr val="004A00"/>
                  </a:solidFill>
                </a:ln>
              </p:spPr>
              <p:style>
                <a:lnRef idx="1">
                  <a:schemeClr val="accent1"/>
                </a:lnRef>
                <a:fillRef idx="0">
                  <a:schemeClr val="accent1"/>
                </a:fillRef>
                <a:effectRef idx="0">
                  <a:schemeClr val="accent1"/>
                </a:effectRef>
                <a:fontRef idx="minor">
                  <a:schemeClr val="tx1"/>
                </a:fontRef>
              </p:style>
            </p:cxnSp>
            <p:cxnSp>
              <p:nvCxnSpPr>
                <p:cNvPr id="59" name="Connecteur droit 58"/>
                <p:cNvCxnSpPr/>
                <p:nvPr/>
              </p:nvCxnSpPr>
              <p:spPr>
                <a:xfrm flipH="1">
                  <a:off x="3362334" y="3493503"/>
                  <a:ext cx="648072" cy="0"/>
                </a:xfrm>
                <a:prstGeom prst="line">
                  <a:avLst/>
                </a:prstGeom>
                <a:ln w="38100">
                  <a:solidFill>
                    <a:srgbClr val="004A00"/>
                  </a:solidFill>
                </a:ln>
              </p:spPr>
              <p:style>
                <a:lnRef idx="1">
                  <a:schemeClr val="accent1"/>
                </a:lnRef>
                <a:fillRef idx="0">
                  <a:schemeClr val="accent1"/>
                </a:fillRef>
                <a:effectRef idx="0">
                  <a:schemeClr val="accent1"/>
                </a:effectRef>
                <a:fontRef idx="minor">
                  <a:schemeClr val="tx1"/>
                </a:fontRef>
              </p:style>
            </p:cxnSp>
            <p:cxnSp>
              <p:nvCxnSpPr>
                <p:cNvPr id="60" name="Connecteur droit 59"/>
                <p:cNvCxnSpPr/>
                <p:nvPr/>
              </p:nvCxnSpPr>
              <p:spPr>
                <a:xfrm flipV="1">
                  <a:off x="3362334" y="3406806"/>
                  <a:ext cx="0" cy="94202"/>
                </a:xfrm>
                <a:prstGeom prst="line">
                  <a:avLst/>
                </a:prstGeom>
                <a:ln w="254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61" name="Connecteur droit 60"/>
                <p:cNvCxnSpPr/>
                <p:nvPr/>
              </p:nvCxnSpPr>
              <p:spPr>
                <a:xfrm flipV="1">
                  <a:off x="3995936" y="3406806"/>
                  <a:ext cx="0" cy="94202"/>
                </a:xfrm>
                <a:prstGeom prst="line">
                  <a:avLst/>
                </a:prstGeom>
                <a:ln w="254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62" name="Connecteur droit 61"/>
                <p:cNvCxnSpPr/>
                <p:nvPr/>
              </p:nvCxnSpPr>
              <p:spPr>
                <a:xfrm flipV="1">
                  <a:off x="5142892" y="3399301"/>
                  <a:ext cx="0" cy="94202"/>
                </a:xfrm>
                <a:prstGeom prst="line">
                  <a:avLst/>
                </a:prstGeom>
                <a:ln w="254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63" name="Connecteur droit 62"/>
                <p:cNvCxnSpPr/>
                <p:nvPr/>
              </p:nvCxnSpPr>
              <p:spPr>
                <a:xfrm flipV="1">
                  <a:off x="5759220" y="3387046"/>
                  <a:ext cx="0" cy="94202"/>
                </a:xfrm>
                <a:prstGeom prst="line">
                  <a:avLst/>
                </a:prstGeom>
                <a:ln w="25400">
                  <a:solidFill>
                    <a:srgbClr val="92D050"/>
                  </a:solidFill>
                </a:ln>
              </p:spPr>
              <p:style>
                <a:lnRef idx="1">
                  <a:schemeClr val="accent1"/>
                </a:lnRef>
                <a:fillRef idx="0">
                  <a:schemeClr val="accent1"/>
                </a:fillRef>
                <a:effectRef idx="0">
                  <a:schemeClr val="accent1"/>
                </a:effectRef>
                <a:fontRef idx="minor">
                  <a:schemeClr val="tx1"/>
                </a:fontRef>
              </p:style>
            </p:cxnSp>
            <p:sp>
              <p:nvSpPr>
                <p:cNvPr id="64" name="Plus 63"/>
                <p:cNvSpPr/>
                <p:nvPr/>
              </p:nvSpPr>
              <p:spPr>
                <a:xfrm>
                  <a:off x="5316420" y="3140968"/>
                  <a:ext cx="311359" cy="265838"/>
                </a:xfrm>
                <a:prstGeom prst="mathPlus">
                  <a:avLst/>
                </a:prstGeom>
                <a:solidFill>
                  <a:srgbClr val="004A00"/>
                </a:solidFill>
                <a:ln>
                  <a:solidFill>
                    <a:srgbClr val="004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5" name="Moins 64"/>
                <p:cNvSpPr/>
                <p:nvPr/>
              </p:nvSpPr>
              <p:spPr>
                <a:xfrm>
                  <a:off x="3500518" y="3163700"/>
                  <a:ext cx="342764" cy="243106"/>
                </a:xfrm>
                <a:prstGeom prst="mathMinus">
                  <a:avLst/>
                </a:prstGeom>
                <a:solidFill>
                  <a:srgbClr val="004A00"/>
                </a:solidFill>
                <a:ln>
                  <a:solidFill>
                    <a:srgbClr val="004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sp>
          <p:nvSpPr>
            <p:cNvPr id="49" name="Rectangle 48"/>
            <p:cNvSpPr/>
            <p:nvPr/>
          </p:nvSpPr>
          <p:spPr>
            <a:xfrm>
              <a:off x="4533568" y="2852936"/>
              <a:ext cx="92438" cy="720080"/>
            </a:xfrm>
            <a:prstGeom prst="rect">
              <a:avLst/>
            </a:prstGeom>
            <a:noFill/>
            <a:ln>
              <a:solidFill>
                <a:srgbClr val="004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50" name="Connecteur droit avec flèche 49"/>
            <p:cNvCxnSpPr>
              <a:stCxn id="49" idx="2"/>
            </p:cNvCxnSpPr>
            <p:nvPr/>
          </p:nvCxnSpPr>
          <p:spPr>
            <a:xfrm flipV="1">
              <a:off x="4579787" y="2708920"/>
              <a:ext cx="0" cy="864096"/>
            </a:xfrm>
            <a:prstGeom prst="straightConnector1">
              <a:avLst/>
            </a:prstGeom>
            <a:ln w="19050">
              <a:solidFill>
                <a:srgbClr val="004A00"/>
              </a:solidFill>
              <a:tailEnd type="arrow"/>
            </a:ln>
          </p:spPr>
          <p:style>
            <a:lnRef idx="1">
              <a:schemeClr val="accent1"/>
            </a:lnRef>
            <a:fillRef idx="0">
              <a:schemeClr val="accent1"/>
            </a:fillRef>
            <a:effectRef idx="0">
              <a:schemeClr val="accent1"/>
            </a:effectRef>
            <a:fontRef idx="minor">
              <a:schemeClr val="tx1"/>
            </a:fontRef>
          </p:style>
        </p:cxnSp>
      </p:grpSp>
      <p:sp>
        <p:nvSpPr>
          <p:cNvPr id="3" name="Espace réservé du numéro de diapositive 2"/>
          <p:cNvSpPr>
            <a:spLocks noGrp="1"/>
          </p:cNvSpPr>
          <p:nvPr>
            <p:ph type="sldNum" sz="quarter" idx="14"/>
            <p:custDataLst>
              <p:tags r:id="rId7"/>
            </p:custDataLst>
          </p:nvPr>
        </p:nvSpPr>
        <p:spPr/>
        <p:txBody>
          <a:bodyPr/>
          <a:lstStyle/>
          <a:p>
            <a:fld id="{9242190C-1718-4DF4-AE65-993259183895}" type="slidenum">
              <a:rPr lang="fr-FR" smtClean="0"/>
              <a:t>5</a:t>
            </a:fld>
            <a:endParaRPr lang="fr-FR" dirty="0"/>
          </a:p>
        </p:txBody>
      </p:sp>
    </p:spTree>
    <p:extLst>
      <p:ext uri="{BB962C8B-B14F-4D97-AF65-F5344CB8AC3E}">
        <p14:creationId xmlns:p14="http://schemas.microsoft.com/office/powerpoint/2010/main" val="40926746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custDataLst>
              <p:tags r:id="rId1"/>
            </p:custDataLst>
          </p:nvPr>
        </p:nvSpPr>
        <p:spPr>
          <a:xfrm>
            <a:off x="2711302" y="2822729"/>
            <a:ext cx="6273209" cy="1424650"/>
          </a:xfrm>
        </p:spPr>
        <p:txBody>
          <a:bodyPr>
            <a:normAutofit/>
          </a:bodyPr>
          <a:lstStyle/>
          <a:p>
            <a:r>
              <a:rPr lang="fr-FR" sz="2400" dirty="0"/>
              <a:t>Qu’est-ce qu’un « bon » projet ? Les attendus de l’AAP « actions innovantes »</a:t>
            </a:r>
          </a:p>
        </p:txBody>
      </p:sp>
    </p:spTree>
    <p:extLst>
      <p:ext uri="{BB962C8B-B14F-4D97-AF65-F5344CB8AC3E}">
        <p14:creationId xmlns:p14="http://schemas.microsoft.com/office/powerpoint/2010/main" val="11900824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custDataLst>
              <p:tags r:id="rId1"/>
            </p:custDataLst>
          </p:nvPr>
        </p:nvSpPr>
        <p:spPr>
          <a:xfrm>
            <a:off x="589147" y="362978"/>
            <a:ext cx="6331606" cy="481012"/>
          </a:xfrm>
        </p:spPr>
        <p:txBody>
          <a:bodyPr>
            <a:normAutofit/>
          </a:bodyPr>
          <a:lstStyle/>
          <a:p>
            <a:r>
              <a:rPr lang="fr-FR" dirty="0"/>
              <a:t>Sur quels critères est évalué votre projet ?</a:t>
            </a:r>
          </a:p>
        </p:txBody>
      </p:sp>
      <p:sp>
        <p:nvSpPr>
          <p:cNvPr id="10" name="Ellipse 9"/>
          <p:cNvSpPr/>
          <p:nvPr>
            <p:custDataLst>
              <p:tags r:id="rId2"/>
            </p:custDataLst>
          </p:nvPr>
        </p:nvSpPr>
        <p:spPr>
          <a:xfrm>
            <a:off x="3450176" y="2603841"/>
            <a:ext cx="1981046" cy="1917612"/>
          </a:xfrm>
          <a:prstGeom prst="ellipse">
            <a:avLst/>
          </a:prstGeom>
          <a:noFill/>
          <a:ln>
            <a:solidFill>
              <a:srgbClr val="5AAB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Critères d’évaluation des projets « actions innovantes »</a:t>
            </a:r>
          </a:p>
        </p:txBody>
      </p:sp>
      <p:sp>
        <p:nvSpPr>
          <p:cNvPr id="7" name="ZoneTexte 6"/>
          <p:cNvSpPr txBox="1"/>
          <p:nvPr>
            <p:custDataLst>
              <p:tags r:id="rId3"/>
            </p:custDataLst>
          </p:nvPr>
        </p:nvSpPr>
        <p:spPr>
          <a:xfrm>
            <a:off x="248773" y="960697"/>
            <a:ext cx="3948950" cy="1200329"/>
          </a:xfrm>
          <a:prstGeom prst="rect">
            <a:avLst/>
          </a:prstGeom>
          <a:noFill/>
          <a:ln>
            <a:solidFill>
              <a:srgbClr val="5AAB45"/>
            </a:solidFill>
          </a:ln>
        </p:spPr>
        <p:txBody>
          <a:bodyPr wrap="square" rtlCol="0">
            <a:spAutoFit/>
          </a:bodyPr>
          <a:lstStyle/>
          <a:p>
            <a:pPr marL="285750" indent="-285750">
              <a:buFont typeface="Wingdings" panose="05000000000000000000" pitchFamily="2" charset="2"/>
              <a:buChar char="ü"/>
            </a:pPr>
            <a:r>
              <a:rPr lang="fr-FR" sz="1600" dirty="0"/>
              <a:t>Le </a:t>
            </a:r>
            <a:r>
              <a:rPr lang="fr-FR" sz="1600" b="1" dirty="0"/>
              <a:t>caractère innovant </a:t>
            </a:r>
            <a:r>
              <a:rPr lang="fr-FR" sz="1600" dirty="0"/>
              <a:t>justifié par :</a:t>
            </a:r>
          </a:p>
          <a:p>
            <a:pPr marL="742950" lvl="1" indent="-285750">
              <a:buFont typeface="Arial" panose="020B0604020202020204" pitchFamily="34" charset="0"/>
              <a:buChar char="•"/>
            </a:pPr>
            <a:r>
              <a:rPr lang="fr-FR" sz="1400" dirty="0"/>
              <a:t>Un état des lieux des connaissances</a:t>
            </a:r>
          </a:p>
          <a:p>
            <a:pPr marL="742950" lvl="1" indent="-285750">
              <a:buFont typeface="Arial" panose="020B0604020202020204" pitchFamily="34" charset="0"/>
              <a:buChar char="•"/>
            </a:pPr>
            <a:r>
              <a:rPr lang="fr-FR" sz="1400" dirty="0"/>
              <a:t>Un état des lieux des pratiques nationales</a:t>
            </a:r>
          </a:p>
          <a:p>
            <a:pPr marL="742950" lvl="1" indent="-285750">
              <a:buFont typeface="Arial" panose="020B0604020202020204" pitchFamily="34" charset="0"/>
              <a:buChar char="•"/>
            </a:pPr>
            <a:r>
              <a:rPr lang="fr-FR" sz="1400" dirty="0"/>
              <a:t>Le cas échéant, un état des lieux des expériences similaires à l’étranger</a:t>
            </a:r>
          </a:p>
        </p:txBody>
      </p:sp>
      <p:sp>
        <p:nvSpPr>
          <p:cNvPr id="6" name="ZoneTexte 5"/>
          <p:cNvSpPr txBox="1"/>
          <p:nvPr>
            <p:custDataLst>
              <p:tags r:id="rId4"/>
            </p:custDataLst>
          </p:nvPr>
        </p:nvSpPr>
        <p:spPr>
          <a:xfrm>
            <a:off x="4414345" y="954132"/>
            <a:ext cx="4480883" cy="1446550"/>
          </a:xfrm>
          <a:prstGeom prst="rect">
            <a:avLst/>
          </a:prstGeom>
          <a:noFill/>
          <a:ln>
            <a:solidFill>
              <a:srgbClr val="5AAB45"/>
            </a:solidFill>
          </a:ln>
        </p:spPr>
        <p:txBody>
          <a:bodyPr wrap="square" rtlCol="0">
            <a:spAutoFit/>
          </a:bodyPr>
          <a:lstStyle/>
          <a:p>
            <a:pPr marL="285750" indent="-285750">
              <a:buFont typeface="Wingdings" panose="05000000000000000000" pitchFamily="2" charset="2"/>
              <a:buChar char="ü"/>
            </a:pPr>
            <a:r>
              <a:rPr lang="fr-FR" sz="1600" dirty="0"/>
              <a:t>L’</a:t>
            </a:r>
            <a:r>
              <a:rPr lang="fr-FR" sz="1600" b="1" dirty="0"/>
              <a:t>intérêt</a:t>
            </a:r>
            <a:r>
              <a:rPr lang="fr-FR" sz="1600" dirty="0"/>
              <a:t> et la </a:t>
            </a:r>
            <a:r>
              <a:rPr lang="fr-FR" sz="1600" b="1" dirty="0"/>
              <a:t>pertinence</a:t>
            </a:r>
            <a:r>
              <a:rPr lang="fr-FR" sz="1600" dirty="0"/>
              <a:t> du projet démontrés par :</a:t>
            </a:r>
          </a:p>
          <a:p>
            <a:pPr marL="742950" lvl="1" indent="-285750">
              <a:buFont typeface="Arial" panose="020B0604020202020204" pitchFamily="34" charset="0"/>
              <a:buChar char="•"/>
            </a:pPr>
            <a:r>
              <a:rPr lang="fr-FR" sz="1400" dirty="0"/>
              <a:t>Une description claire des finalités : qu’est ce qui va être réalisé ? pour qui ? pourquoi ?</a:t>
            </a:r>
          </a:p>
          <a:p>
            <a:pPr marL="742950" lvl="1" indent="-285750">
              <a:buFont typeface="Arial" panose="020B0604020202020204" pitchFamily="34" charset="0"/>
              <a:buChar char="•"/>
            </a:pPr>
            <a:r>
              <a:rPr lang="fr-FR" sz="1400" dirty="0"/>
              <a:t>La faisabilité du projet</a:t>
            </a:r>
          </a:p>
          <a:p>
            <a:pPr marL="742950" lvl="1" indent="-285750">
              <a:buFont typeface="Arial" panose="020B0604020202020204" pitchFamily="34" charset="0"/>
              <a:buChar char="•"/>
            </a:pPr>
            <a:r>
              <a:rPr lang="fr-FR" sz="1400" dirty="0"/>
              <a:t>Le service rendu à l’issue du projet </a:t>
            </a:r>
          </a:p>
        </p:txBody>
      </p:sp>
      <p:sp>
        <p:nvSpPr>
          <p:cNvPr id="9" name="ZoneTexte 8"/>
          <p:cNvSpPr txBox="1"/>
          <p:nvPr>
            <p:custDataLst>
              <p:tags r:id="rId5"/>
            </p:custDataLst>
          </p:nvPr>
        </p:nvSpPr>
        <p:spPr>
          <a:xfrm>
            <a:off x="248774" y="2505639"/>
            <a:ext cx="3095062" cy="2092881"/>
          </a:xfrm>
          <a:prstGeom prst="rect">
            <a:avLst/>
          </a:prstGeom>
          <a:noFill/>
          <a:ln>
            <a:solidFill>
              <a:srgbClr val="5AAB45"/>
            </a:solidFill>
          </a:ln>
        </p:spPr>
        <p:txBody>
          <a:bodyPr wrap="square" rtlCol="0">
            <a:spAutoFit/>
          </a:bodyPr>
          <a:lstStyle/>
          <a:p>
            <a:pPr marL="285750" indent="-285750">
              <a:buFont typeface="Wingdings" panose="05000000000000000000" pitchFamily="2" charset="2"/>
              <a:buChar char="ü"/>
            </a:pPr>
            <a:r>
              <a:rPr lang="fr-FR" sz="1600" dirty="0"/>
              <a:t>La rigueur de </a:t>
            </a:r>
            <a:r>
              <a:rPr lang="fr-FR" sz="1600" b="1" dirty="0"/>
              <a:t>l’ingénierie de projet</a:t>
            </a:r>
            <a:r>
              <a:rPr lang="fr-FR" sz="1600" dirty="0"/>
              <a:t> :</a:t>
            </a:r>
          </a:p>
          <a:p>
            <a:pPr marL="742950" lvl="1" indent="-285750">
              <a:buFont typeface="Arial" panose="020B0604020202020204" pitchFamily="34" charset="0"/>
              <a:buChar char="•"/>
            </a:pPr>
            <a:r>
              <a:rPr lang="fr-FR" sz="1400" dirty="0"/>
              <a:t>La clarté de la démarche projet</a:t>
            </a:r>
          </a:p>
          <a:p>
            <a:pPr marL="742950" lvl="1" indent="-285750">
              <a:buFont typeface="Arial" panose="020B0604020202020204" pitchFamily="34" charset="0"/>
              <a:buChar char="•"/>
            </a:pPr>
            <a:r>
              <a:rPr lang="fr-FR" sz="1400" dirty="0"/>
              <a:t>La pertinence des différentes étapes </a:t>
            </a:r>
          </a:p>
          <a:p>
            <a:pPr marL="742950" lvl="1" indent="-285750">
              <a:buFont typeface="Arial" panose="020B0604020202020204" pitchFamily="34" charset="0"/>
              <a:buChar char="•"/>
            </a:pPr>
            <a:r>
              <a:rPr lang="fr-FR" sz="1400" dirty="0"/>
              <a:t>L’adéquation des moyens engagés (humains et financiers) aux objectifs</a:t>
            </a:r>
          </a:p>
        </p:txBody>
      </p:sp>
      <p:sp>
        <p:nvSpPr>
          <p:cNvPr id="8" name="ZoneTexte 7"/>
          <p:cNvSpPr txBox="1"/>
          <p:nvPr>
            <p:custDataLst>
              <p:tags r:id="rId6"/>
            </p:custDataLst>
          </p:nvPr>
        </p:nvSpPr>
        <p:spPr>
          <a:xfrm>
            <a:off x="5537562" y="2674794"/>
            <a:ext cx="3357664" cy="1846659"/>
          </a:xfrm>
          <a:prstGeom prst="rect">
            <a:avLst/>
          </a:prstGeom>
          <a:noFill/>
          <a:ln>
            <a:solidFill>
              <a:srgbClr val="5AAB45"/>
            </a:solidFill>
          </a:ln>
        </p:spPr>
        <p:txBody>
          <a:bodyPr wrap="square" rtlCol="0">
            <a:spAutoFit/>
          </a:bodyPr>
          <a:lstStyle/>
          <a:p>
            <a:pPr marL="285750" indent="-285750">
              <a:buFont typeface="Wingdings" panose="05000000000000000000" pitchFamily="2" charset="2"/>
              <a:buChar char="ü"/>
            </a:pPr>
            <a:r>
              <a:rPr lang="fr-FR" sz="1600" dirty="0"/>
              <a:t>La recherche de </a:t>
            </a:r>
            <a:r>
              <a:rPr lang="fr-FR" sz="1600" b="1" dirty="0"/>
              <a:t>co-construction</a:t>
            </a:r>
            <a:r>
              <a:rPr lang="fr-FR" sz="1600" dirty="0"/>
              <a:t> :</a:t>
            </a:r>
          </a:p>
          <a:p>
            <a:pPr marL="742950" lvl="1" indent="-285750">
              <a:buFont typeface="Arial" panose="020B0604020202020204" pitchFamily="34" charset="0"/>
              <a:buChar char="•"/>
            </a:pPr>
            <a:r>
              <a:rPr lang="fr-FR" sz="1400" dirty="0"/>
              <a:t>La participation des personnes concernées aux différentes étapes du projet</a:t>
            </a:r>
          </a:p>
          <a:p>
            <a:pPr marL="742950" lvl="1" indent="-285750">
              <a:buFont typeface="Arial" panose="020B0604020202020204" pitchFamily="34" charset="0"/>
              <a:buChar char="•"/>
            </a:pPr>
            <a:r>
              <a:rPr lang="fr-FR" sz="1400" dirty="0"/>
              <a:t>L’implication de différentes parties prenantes</a:t>
            </a:r>
          </a:p>
          <a:p>
            <a:pPr marL="742950" lvl="1" indent="-285750">
              <a:buFont typeface="Arial" panose="020B0604020202020204" pitchFamily="34" charset="0"/>
              <a:buChar char="•"/>
            </a:pPr>
            <a:r>
              <a:rPr lang="fr-FR" sz="1400" dirty="0"/>
              <a:t>Une gouvernance adaptée (COPIL)</a:t>
            </a:r>
          </a:p>
        </p:txBody>
      </p:sp>
      <p:sp>
        <p:nvSpPr>
          <p:cNvPr id="12" name="ZoneTexte 11"/>
          <p:cNvSpPr txBox="1"/>
          <p:nvPr>
            <p:custDataLst>
              <p:tags r:id="rId7"/>
            </p:custDataLst>
          </p:nvPr>
        </p:nvSpPr>
        <p:spPr>
          <a:xfrm>
            <a:off x="248772" y="4798207"/>
            <a:ext cx="3948950" cy="1200329"/>
          </a:xfrm>
          <a:prstGeom prst="rect">
            <a:avLst/>
          </a:prstGeom>
          <a:noFill/>
          <a:ln>
            <a:solidFill>
              <a:srgbClr val="5AAB45"/>
            </a:solidFill>
          </a:ln>
        </p:spPr>
        <p:txBody>
          <a:bodyPr wrap="square" rtlCol="0">
            <a:spAutoFit/>
          </a:bodyPr>
          <a:lstStyle/>
          <a:p>
            <a:pPr marL="285750" indent="-285750">
              <a:buFont typeface="Wingdings" panose="05000000000000000000" pitchFamily="2" charset="2"/>
              <a:buChar char="ü"/>
            </a:pPr>
            <a:r>
              <a:rPr lang="fr-FR" sz="1600" dirty="0"/>
              <a:t>Votre </a:t>
            </a:r>
            <a:r>
              <a:rPr lang="fr-FR" sz="1600" b="1" dirty="0"/>
              <a:t>légitimité</a:t>
            </a:r>
            <a:r>
              <a:rPr lang="fr-FR" sz="1600" dirty="0"/>
              <a:t> à porter le projet :</a:t>
            </a:r>
          </a:p>
          <a:p>
            <a:pPr marL="742950" lvl="1" indent="-285750">
              <a:buFont typeface="Arial" panose="020B0604020202020204" pitchFamily="34" charset="0"/>
              <a:buChar char="•"/>
            </a:pPr>
            <a:r>
              <a:rPr lang="fr-FR" sz="1400" dirty="0"/>
              <a:t>Expérience dans le champ</a:t>
            </a:r>
          </a:p>
          <a:p>
            <a:pPr marL="742950" lvl="1" indent="-285750">
              <a:buFont typeface="Arial" panose="020B0604020202020204" pitchFamily="34" charset="0"/>
              <a:buChar char="•"/>
            </a:pPr>
            <a:r>
              <a:rPr lang="fr-FR" sz="1400" dirty="0"/>
              <a:t>Compétences de l’équipe du projet en gestion de projets </a:t>
            </a:r>
          </a:p>
          <a:p>
            <a:pPr lvl="1"/>
            <a:endParaRPr lang="fr-FR" sz="1400" dirty="0"/>
          </a:p>
        </p:txBody>
      </p:sp>
      <p:sp>
        <p:nvSpPr>
          <p:cNvPr id="11" name="ZoneTexte 10"/>
          <p:cNvSpPr txBox="1"/>
          <p:nvPr>
            <p:custDataLst>
              <p:tags r:id="rId8"/>
            </p:custDataLst>
          </p:nvPr>
        </p:nvSpPr>
        <p:spPr>
          <a:xfrm>
            <a:off x="4572000" y="4777770"/>
            <a:ext cx="4323228" cy="1415772"/>
          </a:xfrm>
          <a:prstGeom prst="rect">
            <a:avLst/>
          </a:prstGeom>
          <a:noFill/>
          <a:ln>
            <a:solidFill>
              <a:srgbClr val="5AAB45"/>
            </a:solidFill>
          </a:ln>
        </p:spPr>
        <p:txBody>
          <a:bodyPr wrap="square" rtlCol="0">
            <a:spAutoFit/>
          </a:bodyPr>
          <a:lstStyle/>
          <a:p>
            <a:pPr marL="285750" indent="-285750">
              <a:buFont typeface="Wingdings" panose="05000000000000000000" pitchFamily="2" charset="2"/>
              <a:buChar char="ü"/>
            </a:pPr>
            <a:r>
              <a:rPr lang="fr-FR" sz="1600" dirty="0"/>
              <a:t>Les </a:t>
            </a:r>
            <a:r>
              <a:rPr lang="fr-FR" sz="1600" b="1" dirty="0"/>
              <a:t>soutiens</a:t>
            </a:r>
            <a:r>
              <a:rPr lang="fr-FR" sz="1600" dirty="0"/>
              <a:t> au projet :</a:t>
            </a:r>
          </a:p>
          <a:p>
            <a:pPr marL="742950" lvl="1" indent="-285750">
              <a:buFont typeface="Arial" panose="020B0604020202020204" pitchFamily="34" charset="0"/>
              <a:buChar char="•"/>
            </a:pPr>
            <a:r>
              <a:rPr lang="fr-FR" sz="1400" dirty="0"/>
              <a:t>Des acteurs participant à la mise en œuvre des politiques de l’autonomie : les ARS, les CD…</a:t>
            </a:r>
          </a:p>
          <a:p>
            <a:pPr marL="742950" lvl="1" indent="-285750">
              <a:buFont typeface="Arial" panose="020B0604020202020204" pitchFamily="34" charset="0"/>
              <a:buChar char="•"/>
            </a:pPr>
            <a:r>
              <a:rPr lang="fr-FR" sz="1400" dirty="0"/>
              <a:t>… Également, les autres collectivités locales, les organismes de sécurité sociale, fondations, associations, agences, mutuelles, etc.…</a:t>
            </a:r>
          </a:p>
        </p:txBody>
      </p:sp>
      <p:sp>
        <p:nvSpPr>
          <p:cNvPr id="3" name="ZoneTexte 2"/>
          <p:cNvSpPr txBox="1"/>
          <p:nvPr>
            <p:custDataLst>
              <p:tags r:id="rId9"/>
            </p:custDataLst>
          </p:nvPr>
        </p:nvSpPr>
        <p:spPr>
          <a:xfrm>
            <a:off x="174821" y="6275291"/>
            <a:ext cx="8720407" cy="369332"/>
          </a:xfrm>
          <a:prstGeom prst="rect">
            <a:avLst/>
          </a:prstGeom>
          <a:noFill/>
          <a:ln>
            <a:noFill/>
          </a:ln>
        </p:spPr>
        <p:txBody>
          <a:bodyPr wrap="square" rtlCol="0">
            <a:spAutoFit/>
          </a:bodyPr>
          <a:lstStyle/>
          <a:p>
            <a:pPr algn="ctr"/>
            <a:r>
              <a:rPr lang="fr-FR" b="1" dirty="0"/>
              <a:t>La sincérité et le bon dimensionnement du budget au regard de la nature du projet</a:t>
            </a:r>
          </a:p>
        </p:txBody>
      </p:sp>
      <p:sp>
        <p:nvSpPr>
          <p:cNvPr id="4" name="Espace réservé du numéro de diapositive 3"/>
          <p:cNvSpPr>
            <a:spLocks noGrp="1"/>
          </p:cNvSpPr>
          <p:nvPr>
            <p:ph type="sldNum" sz="quarter" idx="14"/>
            <p:custDataLst>
              <p:tags r:id="rId10"/>
            </p:custDataLst>
          </p:nvPr>
        </p:nvSpPr>
        <p:spPr/>
        <p:txBody>
          <a:bodyPr/>
          <a:lstStyle/>
          <a:p>
            <a:fld id="{9242190C-1718-4DF4-AE65-993259183895}" type="slidenum">
              <a:rPr lang="fr-FR" smtClean="0"/>
              <a:t>7</a:t>
            </a:fld>
            <a:endParaRPr lang="fr-FR"/>
          </a:p>
        </p:txBody>
      </p:sp>
    </p:spTree>
    <p:extLst>
      <p:ext uri="{BB962C8B-B14F-4D97-AF65-F5344CB8AC3E}">
        <p14:creationId xmlns:p14="http://schemas.microsoft.com/office/powerpoint/2010/main" val="33047192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custDataLst>
              <p:tags r:id="rId1"/>
            </p:custDataLst>
          </p:nvPr>
        </p:nvSpPr>
        <p:spPr>
          <a:xfrm>
            <a:off x="238956" y="92768"/>
            <a:ext cx="8666088" cy="481012"/>
          </a:xfrm>
        </p:spPr>
        <p:txBody>
          <a:bodyPr>
            <a:noAutofit/>
          </a:bodyPr>
          <a:lstStyle/>
          <a:p>
            <a:r>
              <a:rPr lang="fr-FR" dirty="0"/>
              <a:t>Les attendus de l’AAP : expérimenter une démarche ou un dispositif innovant (1/3)</a:t>
            </a:r>
          </a:p>
        </p:txBody>
      </p:sp>
      <p:sp>
        <p:nvSpPr>
          <p:cNvPr id="4" name="Espace réservé du contenu 3"/>
          <p:cNvSpPr>
            <a:spLocks noGrp="1"/>
          </p:cNvSpPr>
          <p:nvPr>
            <p:ph idx="1"/>
            <p:custDataLst>
              <p:tags r:id="rId2"/>
            </p:custDataLst>
          </p:nvPr>
        </p:nvSpPr>
        <p:spPr>
          <a:xfrm>
            <a:off x="156552" y="911718"/>
            <a:ext cx="8862646" cy="5613008"/>
          </a:xfrm>
        </p:spPr>
        <p:txBody>
          <a:bodyPr>
            <a:normAutofit/>
          </a:bodyPr>
          <a:lstStyle/>
          <a:p>
            <a:pPr marL="0" indent="0">
              <a:buNone/>
            </a:pPr>
            <a:endParaRPr lang="fr-FR" sz="1600" b="1" dirty="0"/>
          </a:p>
          <a:p>
            <a:pPr>
              <a:buFont typeface="Wingdings" panose="05000000000000000000" pitchFamily="2" charset="2"/>
              <a:buChar char="ü"/>
            </a:pPr>
            <a:r>
              <a:rPr lang="fr-FR" sz="1600" b="1" dirty="0"/>
              <a:t>Un ou des terrains d’expérimentation bien identifiés dès le dépôt du projet </a:t>
            </a:r>
          </a:p>
          <a:p>
            <a:pPr lvl="1"/>
            <a:r>
              <a:rPr lang="fr-FR" sz="1600" dirty="0"/>
              <a:t>Possibilité d’expérimenter un dispositif de portée nationale</a:t>
            </a:r>
          </a:p>
          <a:p>
            <a:pPr lvl="1"/>
            <a:r>
              <a:rPr lang="fr-FR" sz="1600" dirty="0"/>
              <a:t>Possibilité d’expérimenter au sein d’un ou plusieurs sites pour un même projet</a:t>
            </a:r>
          </a:p>
          <a:p>
            <a:pPr lvl="1"/>
            <a:r>
              <a:rPr lang="fr-FR" sz="1600" dirty="0"/>
              <a:t>Des partenariats sont possibles entre plusieurs personnes morales, mais il est nécessaire de désigner une personne morale comme chef de file et porteur du projet</a:t>
            </a:r>
          </a:p>
          <a:p>
            <a:pPr marL="0" indent="0">
              <a:buNone/>
            </a:pPr>
            <a:endParaRPr lang="fr-FR" sz="1600" b="1" dirty="0"/>
          </a:p>
          <a:p>
            <a:pPr>
              <a:buFont typeface="Wingdings" panose="05000000000000000000" pitchFamily="2" charset="2"/>
              <a:buChar char="ü"/>
            </a:pPr>
            <a:r>
              <a:rPr lang="fr-FR" sz="1600" b="1" dirty="0"/>
              <a:t>Attester de la pertinence du ou des terrains d’expérimentation :</a:t>
            </a:r>
            <a:endParaRPr lang="fr-FR" sz="1600" dirty="0"/>
          </a:p>
          <a:p>
            <a:pPr lvl="1"/>
            <a:r>
              <a:rPr lang="fr-FR" sz="1600" dirty="0"/>
              <a:t>Justifier le choix du ou des terrains d’expérimentation</a:t>
            </a:r>
          </a:p>
          <a:p>
            <a:pPr lvl="1"/>
            <a:r>
              <a:rPr lang="fr-FR" sz="1600" dirty="0"/>
              <a:t>Attester de l’accord et de l’implication des parties prenantes concernées par le ou les terrains d’expérimentation</a:t>
            </a:r>
          </a:p>
          <a:p>
            <a:pPr lvl="1"/>
            <a:r>
              <a:rPr lang="fr-FR" sz="1600" dirty="0"/>
              <a:t>Attester de la faisabilité de l’expérimentation dans les conditions et le calendrier inscrits dans le projet déposé </a:t>
            </a:r>
          </a:p>
          <a:p>
            <a:pPr lvl="1"/>
            <a:r>
              <a:rPr lang="fr-FR" sz="1600" dirty="0"/>
              <a:t>…</a:t>
            </a:r>
          </a:p>
          <a:p>
            <a:pPr lvl="1">
              <a:spcBef>
                <a:spcPts val="600"/>
              </a:spcBef>
              <a:buFont typeface="Wingdings" panose="05000000000000000000" pitchFamily="2" charset="2"/>
              <a:buChar char="ü"/>
            </a:pPr>
            <a:endParaRPr lang="fr-FR" sz="1600" dirty="0"/>
          </a:p>
          <a:p>
            <a:pPr marL="0" indent="0">
              <a:spcBef>
                <a:spcPts val="600"/>
              </a:spcBef>
              <a:buNone/>
            </a:pPr>
            <a:endParaRPr lang="fr-FR" sz="1600" dirty="0"/>
          </a:p>
          <a:p>
            <a:endParaRPr lang="fr-FR" dirty="0"/>
          </a:p>
          <a:p>
            <a:endParaRPr lang="fr-FR" dirty="0"/>
          </a:p>
          <a:p>
            <a:pPr marL="0" indent="0">
              <a:buNone/>
            </a:pPr>
            <a:endParaRPr lang="fr-FR" dirty="0"/>
          </a:p>
        </p:txBody>
      </p:sp>
      <p:sp>
        <p:nvSpPr>
          <p:cNvPr id="3" name="Espace réservé du numéro de diapositive 2">
            <a:extLst>
              <a:ext uri="{FF2B5EF4-FFF2-40B4-BE49-F238E27FC236}">
                <a16:creationId xmlns:a16="http://schemas.microsoft.com/office/drawing/2014/main" id="{F1AD52E9-4581-4912-8951-C1B0D89F477A}"/>
              </a:ext>
            </a:extLst>
          </p:cNvPr>
          <p:cNvSpPr>
            <a:spLocks noGrp="1"/>
          </p:cNvSpPr>
          <p:nvPr>
            <p:ph type="sldNum" sz="quarter" idx="14"/>
          </p:nvPr>
        </p:nvSpPr>
        <p:spPr/>
        <p:txBody>
          <a:bodyPr/>
          <a:lstStyle/>
          <a:p>
            <a:fld id="{9242190C-1718-4DF4-AE65-993259183895}" type="slidenum">
              <a:rPr lang="fr-FR" smtClean="0"/>
              <a:t>8</a:t>
            </a:fld>
            <a:endParaRPr lang="fr-FR"/>
          </a:p>
        </p:txBody>
      </p:sp>
    </p:spTree>
    <p:extLst>
      <p:ext uri="{BB962C8B-B14F-4D97-AF65-F5344CB8AC3E}">
        <p14:creationId xmlns:p14="http://schemas.microsoft.com/office/powerpoint/2010/main" val="21905668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custDataLst>
              <p:tags r:id="rId1"/>
            </p:custDataLst>
          </p:nvPr>
        </p:nvSpPr>
        <p:spPr>
          <a:xfrm>
            <a:off x="321360" y="92768"/>
            <a:ext cx="8365440" cy="481012"/>
          </a:xfrm>
        </p:spPr>
        <p:txBody>
          <a:bodyPr>
            <a:noAutofit/>
          </a:bodyPr>
          <a:lstStyle/>
          <a:p>
            <a:r>
              <a:rPr lang="fr-FR" dirty="0"/>
              <a:t>Les attendus de l’AAP : modéliser une démarche ou un dispositif innovant (2/3)</a:t>
            </a:r>
          </a:p>
        </p:txBody>
      </p:sp>
      <p:sp>
        <p:nvSpPr>
          <p:cNvPr id="4" name="Espace réservé du contenu 3"/>
          <p:cNvSpPr>
            <a:spLocks noGrp="1"/>
          </p:cNvSpPr>
          <p:nvPr>
            <p:ph idx="1"/>
            <p:custDataLst>
              <p:tags r:id="rId2"/>
            </p:custDataLst>
          </p:nvPr>
        </p:nvSpPr>
        <p:spPr>
          <a:xfrm>
            <a:off x="156552" y="911718"/>
            <a:ext cx="8862646" cy="5613008"/>
          </a:xfrm>
        </p:spPr>
        <p:txBody>
          <a:bodyPr>
            <a:normAutofit lnSpcReduction="10000"/>
          </a:bodyPr>
          <a:lstStyle/>
          <a:p>
            <a:pPr marL="0" indent="0">
              <a:buNone/>
            </a:pPr>
            <a:endParaRPr lang="fr-FR" sz="1600" b="1" dirty="0"/>
          </a:p>
          <a:p>
            <a:pPr>
              <a:buFont typeface="Wingdings" panose="05000000000000000000" pitchFamily="2" charset="2"/>
              <a:buChar char="ü"/>
            </a:pPr>
            <a:r>
              <a:rPr lang="fr-FR" sz="1600" b="1" dirty="0"/>
              <a:t>Dès la phase de conception, et par des itérations, le recours à la co-construction avec les personnes concernées, et plus largement les parties prenantes (proches, professionnels, gestionnaires, collectivités, etc.), est valorisé :  </a:t>
            </a:r>
          </a:p>
          <a:p>
            <a:pPr lvl="1"/>
            <a:r>
              <a:rPr lang="fr-FR" sz="1600" dirty="0">
                <a:solidFill>
                  <a:prstClr val="black"/>
                </a:solidFill>
              </a:rPr>
              <a:t>La manière dont le porteur prévoit de mobiliser et de prendre en compte les savoirs expérientiels et d’animer la participation des parties prenantes au projet sera prise en considération</a:t>
            </a:r>
          </a:p>
          <a:p>
            <a:pPr lvl="1"/>
            <a:r>
              <a:rPr lang="fr-FR" sz="1600" dirty="0"/>
              <a:t>Des compétences en animation, participation et/ou en design social peuvent-être mobilisées pour les phases de conception de la démarche ou du dispositif</a:t>
            </a:r>
          </a:p>
          <a:p>
            <a:pPr marL="0" indent="0">
              <a:buNone/>
            </a:pPr>
            <a:endParaRPr lang="fr-FR" sz="1600" b="1" dirty="0"/>
          </a:p>
          <a:p>
            <a:pPr>
              <a:buFont typeface="Wingdings" panose="05000000000000000000" pitchFamily="2" charset="2"/>
              <a:buChar char="ü"/>
            </a:pPr>
            <a:r>
              <a:rPr lang="fr-FR" sz="1600" b="1" dirty="0"/>
              <a:t>Une modélisation de la démarche ou du dispositif est attendue à l’issue du projet pour en faciliter la pérennisation et/ou l’essaimage :</a:t>
            </a:r>
            <a:endParaRPr lang="fr-FR" sz="1600" dirty="0"/>
          </a:p>
          <a:p>
            <a:pPr lvl="1"/>
            <a:r>
              <a:rPr lang="fr-FR" sz="1600" dirty="0"/>
              <a:t>Précisant son modèle logique, ses intentions et ses finalités (</a:t>
            </a:r>
            <a:r>
              <a:rPr lang="fr-FR" dirty="0"/>
              <a:t>toute intervention, démarche ou tout dispositif est pensé et construit dans un but de changement et d’atteinte d’objectifs et repose sur une base théorique qui présume comment l’intervention, démarche ou dispositif va produire ce changement et atteindre ses objectifs)</a:t>
            </a:r>
          </a:p>
          <a:p>
            <a:pPr lvl="1"/>
            <a:r>
              <a:rPr lang="fr-FR" sz="1600" dirty="0"/>
              <a:t>Précisant le fonctionnement matériel et l’organisation de la démarche ou du dispositif</a:t>
            </a:r>
          </a:p>
          <a:p>
            <a:pPr lvl="1"/>
            <a:r>
              <a:rPr lang="fr-FR" sz="1600" dirty="0"/>
              <a:t>Précisant le contexte et détaillant les interactions de la démarche ou du dispositif avec son environnement général </a:t>
            </a:r>
          </a:p>
          <a:p>
            <a:pPr lvl="1"/>
            <a:r>
              <a:rPr lang="fr-FR" sz="1600" dirty="0"/>
              <a:t>Cartographiant les types de parties prenantes au projet et explicitant les rôles de chacun des acteurs, le partage des responsabilités, le périmètre d’action</a:t>
            </a:r>
          </a:p>
          <a:p>
            <a:pPr lvl="1"/>
            <a:r>
              <a:rPr lang="fr-FR" sz="1600" dirty="0"/>
              <a:t>Précisant les conditions de soutenabilité du modèle économique (modalités de financement en routine) </a:t>
            </a:r>
          </a:p>
          <a:p>
            <a:pPr lvl="1"/>
            <a:endParaRPr lang="fr-FR" sz="1600" dirty="0"/>
          </a:p>
          <a:p>
            <a:pPr lvl="1">
              <a:spcBef>
                <a:spcPts val="600"/>
              </a:spcBef>
              <a:buFont typeface="Wingdings" panose="05000000000000000000" pitchFamily="2" charset="2"/>
              <a:buChar char="ü"/>
            </a:pPr>
            <a:endParaRPr lang="fr-FR" sz="1600" dirty="0"/>
          </a:p>
          <a:p>
            <a:pPr marL="0" indent="0">
              <a:spcBef>
                <a:spcPts val="600"/>
              </a:spcBef>
              <a:buNone/>
            </a:pPr>
            <a:endParaRPr lang="fr-FR" sz="1600" dirty="0"/>
          </a:p>
          <a:p>
            <a:endParaRPr lang="fr-FR" dirty="0"/>
          </a:p>
          <a:p>
            <a:endParaRPr lang="fr-FR" dirty="0"/>
          </a:p>
          <a:p>
            <a:pPr marL="0" indent="0">
              <a:buNone/>
            </a:pPr>
            <a:endParaRPr lang="fr-FR" dirty="0"/>
          </a:p>
        </p:txBody>
      </p:sp>
      <p:sp>
        <p:nvSpPr>
          <p:cNvPr id="3" name="Espace réservé du numéro de diapositive 2">
            <a:extLst>
              <a:ext uri="{FF2B5EF4-FFF2-40B4-BE49-F238E27FC236}">
                <a16:creationId xmlns:a16="http://schemas.microsoft.com/office/drawing/2014/main" id="{8B2A974D-C1F7-4328-8703-ECB7AA74ABFE}"/>
              </a:ext>
            </a:extLst>
          </p:cNvPr>
          <p:cNvSpPr>
            <a:spLocks noGrp="1"/>
          </p:cNvSpPr>
          <p:nvPr>
            <p:ph type="sldNum" sz="quarter" idx="14"/>
          </p:nvPr>
        </p:nvSpPr>
        <p:spPr/>
        <p:txBody>
          <a:bodyPr/>
          <a:lstStyle/>
          <a:p>
            <a:fld id="{9242190C-1718-4DF4-AE65-993259183895}" type="slidenum">
              <a:rPr lang="fr-FR" smtClean="0"/>
              <a:t>9</a:t>
            </a:fld>
            <a:endParaRPr lang="fr-FR"/>
          </a:p>
        </p:txBody>
      </p:sp>
    </p:spTree>
    <p:extLst>
      <p:ext uri="{BB962C8B-B14F-4D97-AF65-F5344CB8AC3E}">
        <p14:creationId xmlns:p14="http://schemas.microsoft.com/office/powerpoint/2010/main" val="168464743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4"/>
</p:tagLst>
</file>

<file path=ppt/tags/tag100.xml><?xml version="1.0" encoding="utf-8"?>
<p:tagLst xmlns:a="http://schemas.openxmlformats.org/drawingml/2006/main" xmlns:r="http://schemas.openxmlformats.org/officeDocument/2006/relationships" xmlns:p="http://schemas.openxmlformats.org/presentationml/2006/main">
  <p:tag name="NUM" val="1"/>
</p:tagLst>
</file>

<file path=ppt/tags/tag101.xml><?xml version="1.0" encoding="utf-8"?>
<p:tagLst xmlns:a="http://schemas.openxmlformats.org/drawingml/2006/main" xmlns:r="http://schemas.openxmlformats.org/officeDocument/2006/relationships" xmlns:p="http://schemas.openxmlformats.org/presentationml/2006/main">
  <p:tag name="NUM" val="2"/>
</p:tagLst>
</file>

<file path=ppt/tags/tag102.xml><?xml version="1.0" encoding="utf-8"?>
<p:tagLst xmlns:a="http://schemas.openxmlformats.org/drawingml/2006/main" xmlns:r="http://schemas.openxmlformats.org/officeDocument/2006/relationships" xmlns:p="http://schemas.openxmlformats.org/presentationml/2006/main">
  <p:tag name="NUM" val="3"/>
</p:tagLst>
</file>

<file path=ppt/tags/tag103.xml><?xml version="1.0" encoding="utf-8"?>
<p:tagLst xmlns:a="http://schemas.openxmlformats.org/drawingml/2006/main" xmlns:r="http://schemas.openxmlformats.org/officeDocument/2006/relationships" xmlns:p="http://schemas.openxmlformats.org/presentationml/2006/main">
  <p:tag name="NUM" val="1"/>
</p:tagLst>
</file>

<file path=ppt/tags/tag104.xml><?xml version="1.0" encoding="utf-8"?>
<p:tagLst xmlns:a="http://schemas.openxmlformats.org/drawingml/2006/main" xmlns:r="http://schemas.openxmlformats.org/officeDocument/2006/relationships" xmlns:p="http://schemas.openxmlformats.org/presentationml/2006/main">
  <p:tag name="NUM" val="2"/>
</p:tagLst>
</file>

<file path=ppt/tags/tag105.xml><?xml version="1.0" encoding="utf-8"?>
<p:tagLst xmlns:a="http://schemas.openxmlformats.org/drawingml/2006/main" xmlns:r="http://schemas.openxmlformats.org/officeDocument/2006/relationships" xmlns:p="http://schemas.openxmlformats.org/presentationml/2006/main">
  <p:tag name="NUM" val="3"/>
</p:tagLst>
</file>

<file path=ppt/tags/tag106.xml><?xml version="1.0" encoding="utf-8"?>
<p:tagLst xmlns:a="http://schemas.openxmlformats.org/drawingml/2006/main" xmlns:r="http://schemas.openxmlformats.org/officeDocument/2006/relationships" xmlns:p="http://schemas.openxmlformats.org/presentationml/2006/main">
  <p:tag name="NUM" val="1"/>
</p:tagLst>
</file>

<file path=ppt/tags/tag107.xml><?xml version="1.0" encoding="utf-8"?>
<p:tagLst xmlns:a="http://schemas.openxmlformats.org/drawingml/2006/main" xmlns:r="http://schemas.openxmlformats.org/officeDocument/2006/relationships" xmlns:p="http://schemas.openxmlformats.org/presentationml/2006/main">
  <p:tag name="NUM" val="2"/>
</p:tagLst>
</file>

<file path=ppt/tags/tag108.xml><?xml version="1.0" encoding="utf-8"?>
<p:tagLst xmlns:a="http://schemas.openxmlformats.org/drawingml/2006/main" xmlns:r="http://schemas.openxmlformats.org/officeDocument/2006/relationships" xmlns:p="http://schemas.openxmlformats.org/presentationml/2006/main">
  <p:tag name="NUM" val="3"/>
</p:tagLst>
</file>

<file path=ppt/tags/tag109.xml><?xml version="1.0" encoding="utf-8"?>
<p:tagLst xmlns:a="http://schemas.openxmlformats.org/drawingml/2006/main" xmlns:r="http://schemas.openxmlformats.org/officeDocument/2006/relationships" xmlns:p="http://schemas.openxmlformats.org/presentationml/2006/main">
  <p:tag name="NUM" val="1"/>
</p:tagLst>
</file>

<file path=ppt/tags/tag11.xml><?xml version="1.0" encoding="utf-8"?>
<p:tagLst xmlns:a="http://schemas.openxmlformats.org/drawingml/2006/main" xmlns:r="http://schemas.openxmlformats.org/officeDocument/2006/relationships" xmlns:p="http://schemas.openxmlformats.org/presentationml/2006/main">
  <p:tag name="NUM" val="5"/>
</p:tagLst>
</file>

<file path=ppt/tags/tag110.xml><?xml version="1.0" encoding="utf-8"?>
<p:tagLst xmlns:a="http://schemas.openxmlformats.org/drawingml/2006/main" xmlns:r="http://schemas.openxmlformats.org/officeDocument/2006/relationships" xmlns:p="http://schemas.openxmlformats.org/presentationml/2006/main">
  <p:tag name="NUM" val="2"/>
</p:tagLst>
</file>

<file path=ppt/tags/tag111.xml><?xml version="1.0" encoding="utf-8"?>
<p:tagLst xmlns:a="http://schemas.openxmlformats.org/drawingml/2006/main" xmlns:r="http://schemas.openxmlformats.org/officeDocument/2006/relationships" xmlns:p="http://schemas.openxmlformats.org/presentationml/2006/main">
  <p:tag name="NUM" val="3"/>
</p:tagLst>
</file>

<file path=ppt/tags/tag112.xml><?xml version="1.0" encoding="utf-8"?>
<p:tagLst xmlns:a="http://schemas.openxmlformats.org/drawingml/2006/main" xmlns:r="http://schemas.openxmlformats.org/officeDocument/2006/relationships" xmlns:p="http://schemas.openxmlformats.org/presentationml/2006/main">
  <p:tag name="NUM" val="1"/>
</p:tagLst>
</file>

<file path=ppt/tags/tag113.xml><?xml version="1.0" encoding="utf-8"?>
<p:tagLst xmlns:a="http://schemas.openxmlformats.org/drawingml/2006/main" xmlns:r="http://schemas.openxmlformats.org/officeDocument/2006/relationships" xmlns:p="http://schemas.openxmlformats.org/presentationml/2006/main">
  <p:tag name="NUM" val="2"/>
</p:tagLst>
</file>

<file path=ppt/tags/tag114.xml><?xml version="1.0" encoding="utf-8"?>
<p:tagLst xmlns:a="http://schemas.openxmlformats.org/drawingml/2006/main" xmlns:r="http://schemas.openxmlformats.org/officeDocument/2006/relationships" xmlns:p="http://schemas.openxmlformats.org/presentationml/2006/main">
  <p:tag name="NUM" val="3"/>
</p:tagLst>
</file>

<file path=ppt/tags/tag115.xml><?xml version="1.0" encoding="utf-8"?>
<p:tagLst xmlns:a="http://schemas.openxmlformats.org/drawingml/2006/main" xmlns:r="http://schemas.openxmlformats.org/officeDocument/2006/relationships" xmlns:p="http://schemas.openxmlformats.org/presentationml/2006/main">
  <p:tag name="NUM" val="1"/>
</p:tagLst>
</file>

<file path=ppt/tags/tag116.xml><?xml version="1.0" encoding="utf-8"?>
<p:tagLst xmlns:a="http://schemas.openxmlformats.org/drawingml/2006/main" xmlns:r="http://schemas.openxmlformats.org/officeDocument/2006/relationships" xmlns:p="http://schemas.openxmlformats.org/presentationml/2006/main">
  <p:tag name="NUM" val="2"/>
</p:tagLst>
</file>

<file path=ppt/tags/tag117.xml><?xml version="1.0" encoding="utf-8"?>
<p:tagLst xmlns:a="http://schemas.openxmlformats.org/drawingml/2006/main" xmlns:r="http://schemas.openxmlformats.org/officeDocument/2006/relationships" xmlns:p="http://schemas.openxmlformats.org/presentationml/2006/main">
  <p:tag name="NUM" val="3"/>
</p:tagLst>
</file>

<file path=ppt/tags/tag118.xml><?xml version="1.0" encoding="utf-8"?>
<p:tagLst xmlns:a="http://schemas.openxmlformats.org/drawingml/2006/main" xmlns:r="http://schemas.openxmlformats.org/officeDocument/2006/relationships" xmlns:p="http://schemas.openxmlformats.org/presentationml/2006/main">
  <p:tag name="NUM" val="1"/>
</p:tagLst>
</file>

<file path=ppt/tags/tag12.xml><?xml version="1.0" encoding="utf-8"?>
<p:tagLst xmlns:a="http://schemas.openxmlformats.org/drawingml/2006/main" xmlns:r="http://schemas.openxmlformats.org/officeDocument/2006/relationships" xmlns:p="http://schemas.openxmlformats.org/presentationml/2006/main">
  <p:tag name="NUM" val="6"/>
</p:tagLst>
</file>

<file path=ppt/tags/tag13.xml><?xml version="1.0" encoding="utf-8"?>
<p:tagLst xmlns:a="http://schemas.openxmlformats.org/drawingml/2006/main" xmlns:r="http://schemas.openxmlformats.org/officeDocument/2006/relationships" xmlns:p="http://schemas.openxmlformats.org/presentationml/2006/main">
  <p:tag name="NUM" val="7"/>
</p:tagLst>
</file>

<file path=ppt/tags/tag14.xml><?xml version="1.0" encoding="utf-8"?>
<p:tagLst xmlns:a="http://schemas.openxmlformats.org/drawingml/2006/main" xmlns:r="http://schemas.openxmlformats.org/officeDocument/2006/relationships" xmlns:p="http://schemas.openxmlformats.org/presentationml/2006/main">
  <p:tag name="NUM" val="1"/>
</p:tagLst>
</file>

<file path=ppt/tags/tag15.xml><?xml version="1.0" encoding="utf-8"?>
<p:tagLst xmlns:a="http://schemas.openxmlformats.org/drawingml/2006/main" xmlns:r="http://schemas.openxmlformats.org/officeDocument/2006/relationships" xmlns:p="http://schemas.openxmlformats.org/presentationml/2006/main">
  <p:tag name="NUM" val="1"/>
</p:tagLst>
</file>

<file path=ppt/tags/tag16.xml><?xml version="1.0" encoding="utf-8"?>
<p:tagLst xmlns:a="http://schemas.openxmlformats.org/drawingml/2006/main" xmlns:r="http://schemas.openxmlformats.org/officeDocument/2006/relationships" xmlns:p="http://schemas.openxmlformats.org/presentationml/2006/main">
  <p:tag name="NUM" val="2"/>
</p:tagLst>
</file>

<file path=ppt/tags/tag17.xml><?xml version="1.0" encoding="utf-8"?>
<p:tagLst xmlns:a="http://schemas.openxmlformats.org/drawingml/2006/main" xmlns:r="http://schemas.openxmlformats.org/officeDocument/2006/relationships" xmlns:p="http://schemas.openxmlformats.org/presentationml/2006/main">
  <p:tag name="NUM" val="3"/>
</p:tagLst>
</file>

<file path=ppt/tags/tag18.xml><?xml version="1.0" encoding="utf-8"?>
<p:tagLst xmlns:a="http://schemas.openxmlformats.org/drawingml/2006/main" xmlns:r="http://schemas.openxmlformats.org/officeDocument/2006/relationships" xmlns:p="http://schemas.openxmlformats.org/presentationml/2006/main">
  <p:tag name="NUM" val="4"/>
</p:tagLst>
</file>

<file path=ppt/tags/tag19.xml><?xml version="1.0" encoding="utf-8"?>
<p:tagLst xmlns:a="http://schemas.openxmlformats.org/drawingml/2006/main" xmlns:r="http://schemas.openxmlformats.org/officeDocument/2006/relationships" xmlns:p="http://schemas.openxmlformats.org/presentationml/2006/main">
  <p:tag name="NUM" val="5"/>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6"/>
</p:tagLst>
</file>

<file path=ppt/tags/tag21.xml><?xml version="1.0" encoding="utf-8"?>
<p:tagLst xmlns:a="http://schemas.openxmlformats.org/drawingml/2006/main" xmlns:r="http://schemas.openxmlformats.org/officeDocument/2006/relationships" xmlns:p="http://schemas.openxmlformats.org/presentationml/2006/main">
  <p:tag name="NUM" val="7"/>
</p:tagLst>
</file>

<file path=ppt/tags/tag22.xml><?xml version="1.0" encoding="utf-8"?>
<p:tagLst xmlns:a="http://schemas.openxmlformats.org/drawingml/2006/main" xmlns:r="http://schemas.openxmlformats.org/officeDocument/2006/relationships" xmlns:p="http://schemas.openxmlformats.org/presentationml/2006/main">
  <p:tag name="NUM" val="8"/>
</p:tagLst>
</file>

<file path=ppt/tags/tag23.xml><?xml version="1.0" encoding="utf-8"?>
<p:tagLst xmlns:a="http://schemas.openxmlformats.org/drawingml/2006/main" xmlns:r="http://schemas.openxmlformats.org/officeDocument/2006/relationships" xmlns:p="http://schemas.openxmlformats.org/presentationml/2006/main">
  <p:tag name="NUM" val="9"/>
</p:tagLst>
</file>

<file path=ppt/tags/tag24.xml><?xml version="1.0" encoding="utf-8"?>
<p:tagLst xmlns:a="http://schemas.openxmlformats.org/drawingml/2006/main" xmlns:r="http://schemas.openxmlformats.org/officeDocument/2006/relationships" xmlns:p="http://schemas.openxmlformats.org/presentationml/2006/main">
  <p:tag name="NUM" val="10"/>
</p:tagLst>
</file>

<file path=ppt/tags/tag25.xml><?xml version="1.0" encoding="utf-8"?>
<p:tagLst xmlns:a="http://schemas.openxmlformats.org/drawingml/2006/main" xmlns:r="http://schemas.openxmlformats.org/officeDocument/2006/relationships" xmlns:p="http://schemas.openxmlformats.org/presentationml/2006/main">
  <p:tag name="NUM" val="1"/>
</p:tagLst>
</file>

<file path=ppt/tags/tag26.xml><?xml version="1.0" encoding="utf-8"?>
<p:tagLst xmlns:a="http://schemas.openxmlformats.org/drawingml/2006/main" xmlns:r="http://schemas.openxmlformats.org/officeDocument/2006/relationships" xmlns:p="http://schemas.openxmlformats.org/presentationml/2006/main">
  <p:tag name="NUM" val="2"/>
</p:tagLst>
</file>

<file path=ppt/tags/tag27.xml><?xml version="1.0" encoding="utf-8"?>
<p:tagLst xmlns:a="http://schemas.openxmlformats.org/drawingml/2006/main" xmlns:r="http://schemas.openxmlformats.org/officeDocument/2006/relationships" xmlns:p="http://schemas.openxmlformats.org/presentationml/2006/main">
  <p:tag name="NUM" val="1"/>
</p:tagLst>
</file>

<file path=ppt/tags/tag28.xml><?xml version="1.0" encoding="utf-8"?>
<p:tagLst xmlns:a="http://schemas.openxmlformats.org/drawingml/2006/main" xmlns:r="http://schemas.openxmlformats.org/officeDocument/2006/relationships" xmlns:p="http://schemas.openxmlformats.org/presentationml/2006/main">
  <p:tag name="NUM" val="2"/>
</p:tagLst>
</file>

<file path=ppt/tags/tag29.xml><?xml version="1.0" encoding="utf-8"?>
<p:tagLst xmlns:a="http://schemas.openxmlformats.org/drawingml/2006/main" xmlns:r="http://schemas.openxmlformats.org/officeDocument/2006/relationships" xmlns:p="http://schemas.openxmlformats.org/presentationml/2006/main">
  <p:tag name="NUM" val="2"/>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1"/>
</p:tagLst>
</file>

<file path=ppt/tags/tag31.xml><?xml version="1.0" encoding="utf-8"?>
<p:tagLst xmlns:a="http://schemas.openxmlformats.org/drawingml/2006/main" xmlns:r="http://schemas.openxmlformats.org/officeDocument/2006/relationships" xmlns:p="http://schemas.openxmlformats.org/presentationml/2006/main">
  <p:tag name="NUM" val="1"/>
</p:tagLst>
</file>

<file path=ppt/tags/tag32.xml><?xml version="1.0" encoding="utf-8"?>
<p:tagLst xmlns:a="http://schemas.openxmlformats.org/drawingml/2006/main" xmlns:r="http://schemas.openxmlformats.org/officeDocument/2006/relationships" xmlns:p="http://schemas.openxmlformats.org/presentationml/2006/main">
  <p:tag name="NUM" val="1"/>
</p:tagLst>
</file>

<file path=ppt/tags/tag33.xml><?xml version="1.0" encoding="utf-8"?>
<p:tagLst xmlns:a="http://schemas.openxmlformats.org/drawingml/2006/main" xmlns:r="http://schemas.openxmlformats.org/officeDocument/2006/relationships" xmlns:p="http://schemas.openxmlformats.org/presentationml/2006/main">
  <p:tag name="NUM" val="2"/>
</p:tagLst>
</file>

<file path=ppt/tags/tag34.xml><?xml version="1.0" encoding="utf-8"?>
<p:tagLst xmlns:a="http://schemas.openxmlformats.org/drawingml/2006/main" xmlns:r="http://schemas.openxmlformats.org/officeDocument/2006/relationships" xmlns:p="http://schemas.openxmlformats.org/presentationml/2006/main">
  <p:tag name="NUM" val="1"/>
</p:tagLst>
</file>

<file path=ppt/tags/tag35.xml><?xml version="1.0" encoding="utf-8"?>
<p:tagLst xmlns:a="http://schemas.openxmlformats.org/drawingml/2006/main" xmlns:r="http://schemas.openxmlformats.org/officeDocument/2006/relationships" xmlns:p="http://schemas.openxmlformats.org/presentationml/2006/main">
  <p:tag name="NUM" val="2"/>
</p:tagLst>
</file>

<file path=ppt/tags/tag36.xml><?xml version="1.0" encoding="utf-8"?>
<p:tagLst xmlns:a="http://schemas.openxmlformats.org/drawingml/2006/main" xmlns:r="http://schemas.openxmlformats.org/officeDocument/2006/relationships" xmlns:p="http://schemas.openxmlformats.org/presentationml/2006/main">
  <p:tag name="NUM" val="3"/>
</p:tagLst>
</file>

<file path=ppt/tags/tag37.xml><?xml version="1.0" encoding="utf-8"?>
<p:tagLst xmlns:a="http://schemas.openxmlformats.org/drawingml/2006/main" xmlns:r="http://schemas.openxmlformats.org/officeDocument/2006/relationships" xmlns:p="http://schemas.openxmlformats.org/presentationml/2006/main">
  <p:tag name="NUM" val="4"/>
</p:tagLst>
</file>

<file path=ppt/tags/tag38.xml><?xml version="1.0" encoding="utf-8"?>
<p:tagLst xmlns:a="http://schemas.openxmlformats.org/drawingml/2006/main" xmlns:r="http://schemas.openxmlformats.org/officeDocument/2006/relationships" xmlns:p="http://schemas.openxmlformats.org/presentationml/2006/main">
  <p:tag name="NUM" val="1"/>
</p:tagLst>
</file>

<file path=ppt/tags/tag39.xml><?xml version="1.0" encoding="utf-8"?>
<p:tagLst xmlns:a="http://schemas.openxmlformats.org/drawingml/2006/main" xmlns:r="http://schemas.openxmlformats.org/officeDocument/2006/relationships" xmlns:p="http://schemas.openxmlformats.org/presentationml/2006/main">
  <p:tag name="NUM" val="1"/>
</p:tagLst>
</file>

<file path=ppt/tags/tag4.xml><?xml version="1.0" encoding="utf-8"?>
<p:tagLst xmlns:a="http://schemas.openxmlformats.org/drawingml/2006/main" xmlns:r="http://schemas.openxmlformats.org/officeDocument/2006/relationships" xmlns:p="http://schemas.openxmlformats.org/presentationml/2006/main">
  <p:tag name="NUM" val="1"/>
</p:tagLst>
</file>

<file path=ppt/tags/tag40.xml><?xml version="1.0" encoding="utf-8"?>
<p:tagLst xmlns:a="http://schemas.openxmlformats.org/drawingml/2006/main" xmlns:r="http://schemas.openxmlformats.org/officeDocument/2006/relationships" xmlns:p="http://schemas.openxmlformats.org/presentationml/2006/main">
  <p:tag name="NUM" val="2"/>
</p:tagLst>
</file>

<file path=ppt/tags/tag41.xml><?xml version="1.0" encoding="utf-8"?>
<p:tagLst xmlns:a="http://schemas.openxmlformats.org/drawingml/2006/main" xmlns:r="http://schemas.openxmlformats.org/officeDocument/2006/relationships" xmlns:p="http://schemas.openxmlformats.org/presentationml/2006/main">
  <p:tag name="NUM" val="3"/>
</p:tagLst>
</file>

<file path=ppt/tags/tag42.xml><?xml version="1.0" encoding="utf-8"?>
<p:tagLst xmlns:a="http://schemas.openxmlformats.org/drawingml/2006/main" xmlns:r="http://schemas.openxmlformats.org/officeDocument/2006/relationships" xmlns:p="http://schemas.openxmlformats.org/presentationml/2006/main">
  <p:tag name="NUM" val="4"/>
</p:tagLst>
</file>

<file path=ppt/tags/tag43.xml><?xml version="1.0" encoding="utf-8"?>
<p:tagLst xmlns:a="http://schemas.openxmlformats.org/drawingml/2006/main" xmlns:r="http://schemas.openxmlformats.org/officeDocument/2006/relationships" xmlns:p="http://schemas.openxmlformats.org/presentationml/2006/main">
  <p:tag name="NUM" val="5"/>
</p:tagLst>
</file>

<file path=ppt/tags/tag44.xml><?xml version="1.0" encoding="utf-8"?>
<p:tagLst xmlns:a="http://schemas.openxmlformats.org/drawingml/2006/main" xmlns:r="http://schemas.openxmlformats.org/officeDocument/2006/relationships" xmlns:p="http://schemas.openxmlformats.org/presentationml/2006/main">
  <p:tag name="NUM" val="6"/>
</p:tagLst>
</file>

<file path=ppt/tags/tag45.xml><?xml version="1.0" encoding="utf-8"?>
<p:tagLst xmlns:a="http://schemas.openxmlformats.org/drawingml/2006/main" xmlns:r="http://schemas.openxmlformats.org/officeDocument/2006/relationships" xmlns:p="http://schemas.openxmlformats.org/presentationml/2006/main">
  <p:tag name="NUM" val="7"/>
</p:tagLst>
</file>

<file path=ppt/tags/tag46.xml><?xml version="1.0" encoding="utf-8"?>
<p:tagLst xmlns:a="http://schemas.openxmlformats.org/drawingml/2006/main" xmlns:r="http://schemas.openxmlformats.org/officeDocument/2006/relationships" xmlns:p="http://schemas.openxmlformats.org/presentationml/2006/main">
  <p:tag name="NUM" val="8"/>
</p:tagLst>
</file>

<file path=ppt/tags/tag47.xml><?xml version="1.0" encoding="utf-8"?>
<p:tagLst xmlns:a="http://schemas.openxmlformats.org/drawingml/2006/main" xmlns:r="http://schemas.openxmlformats.org/officeDocument/2006/relationships" xmlns:p="http://schemas.openxmlformats.org/presentationml/2006/main">
  <p:tag name="NUM" val="9"/>
</p:tagLst>
</file>

<file path=ppt/tags/tag48.xml><?xml version="1.0" encoding="utf-8"?>
<p:tagLst xmlns:a="http://schemas.openxmlformats.org/drawingml/2006/main" xmlns:r="http://schemas.openxmlformats.org/officeDocument/2006/relationships" xmlns:p="http://schemas.openxmlformats.org/presentationml/2006/main">
  <p:tag name="NUM" val="10"/>
</p:tagLst>
</file>

<file path=ppt/tags/tag49.xml><?xml version="1.0" encoding="utf-8"?>
<p:tagLst xmlns:a="http://schemas.openxmlformats.org/drawingml/2006/main" xmlns:r="http://schemas.openxmlformats.org/officeDocument/2006/relationships" xmlns:p="http://schemas.openxmlformats.org/presentationml/2006/main">
  <p:tag name="NUM" val="1"/>
</p:tagLst>
</file>

<file path=ppt/tags/tag5.xml><?xml version="1.0" encoding="utf-8"?>
<p:tagLst xmlns:a="http://schemas.openxmlformats.org/drawingml/2006/main" xmlns:r="http://schemas.openxmlformats.org/officeDocument/2006/relationships" xmlns:p="http://schemas.openxmlformats.org/presentationml/2006/main">
  <p:tag name="NUM" val="2"/>
</p:tagLst>
</file>

<file path=ppt/tags/tag50.xml><?xml version="1.0" encoding="utf-8"?>
<p:tagLst xmlns:a="http://schemas.openxmlformats.org/drawingml/2006/main" xmlns:r="http://schemas.openxmlformats.org/officeDocument/2006/relationships" xmlns:p="http://schemas.openxmlformats.org/presentationml/2006/main">
  <p:tag name="NUM" val="3"/>
</p:tagLst>
</file>

<file path=ppt/tags/tag51.xml><?xml version="1.0" encoding="utf-8"?>
<p:tagLst xmlns:a="http://schemas.openxmlformats.org/drawingml/2006/main" xmlns:r="http://schemas.openxmlformats.org/officeDocument/2006/relationships" xmlns:p="http://schemas.openxmlformats.org/presentationml/2006/main">
  <p:tag name="NUM" val="9"/>
</p:tagLst>
</file>

<file path=ppt/tags/tag52.xml><?xml version="1.0" encoding="utf-8"?>
<p:tagLst xmlns:a="http://schemas.openxmlformats.org/drawingml/2006/main" xmlns:r="http://schemas.openxmlformats.org/officeDocument/2006/relationships" xmlns:p="http://schemas.openxmlformats.org/presentationml/2006/main">
  <p:tag name="NUM" val="1"/>
</p:tagLst>
</file>

<file path=ppt/tags/tag53.xml><?xml version="1.0" encoding="utf-8"?>
<p:tagLst xmlns:a="http://schemas.openxmlformats.org/drawingml/2006/main" xmlns:r="http://schemas.openxmlformats.org/officeDocument/2006/relationships" xmlns:p="http://schemas.openxmlformats.org/presentationml/2006/main">
  <p:tag name="NUM" val="6"/>
</p:tagLst>
</file>

<file path=ppt/tags/tag54.xml><?xml version="1.0" encoding="utf-8"?>
<p:tagLst xmlns:a="http://schemas.openxmlformats.org/drawingml/2006/main" xmlns:r="http://schemas.openxmlformats.org/officeDocument/2006/relationships" xmlns:p="http://schemas.openxmlformats.org/presentationml/2006/main">
  <p:tag name="NUM" val="9"/>
</p:tagLst>
</file>

<file path=ppt/tags/tag55.xml><?xml version="1.0" encoding="utf-8"?>
<p:tagLst xmlns:a="http://schemas.openxmlformats.org/drawingml/2006/main" xmlns:r="http://schemas.openxmlformats.org/officeDocument/2006/relationships" xmlns:p="http://schemas.openxmlformats.org/presentationml/2006/main">
  <p:tag name="NUM" val="1"/>
</p:tagLst>
</file>

<file path=ppt/tags/tag56.xml><?xml version="1.0" encoding="utf-8"?>
<p:tagLst xmlns:a="http://schemas.openxmlformats.org/drawingml/2006/main" xmlns:r="http://schemas.openxmlformats.org/officeDocument/2006/relationships" xmlns:p="http://schemas.openxmlformats.org/presentationml/2006/main">
  <p:tag name="NUM" val="2"/>
</p:tagLst>
</file>

<file path=ppt/tags/tag57.xml><?xml version="1.0" encoding="utf-8"?>
<p:tagLst xmlns:a="http://schemas.openxmlformats.org/drawingml/2006/main" xmlns:r="http://schemas.openxmlformats.org/officeDocument/2006/relationships" xmlns:p="http://schemas.openxmlformats.org/presentationml/2006/main">
  <p:tag name="NUM" val="3"/>
</p:tagLst>
</file>

<file path=ppt/tags/tag58.xml><?xml version="1.0" encoding="utf-8"?>
<p:tagLst xmlns:a="http://schemas.openxmlformats.org/drawingml/2006/main" xmlns:r="http://schemas.openxmlformats.org/officeDocument/2006/relationships" xmlns:p="http://schemas.openxmlformats.org/presentationml/2006/main">
  <p:tag name="NUM" val="4"/>
</p:tagLst>
</file>

<file path=ppt/tags/tag59.xml><?xml version="1.0" encoding="utf-8"?>
<p:tagLst xmlns:a="http://schemas.openxmlformats.org/drawingml/2006/main" xmlns:r="http://schemas.openxmlformats.org/officeDocument/2006/relationships" xmlns:p="http://schemas.openxmlformats.org/presentationml/2006/main">
  <p:tag name="NUM" val="5"/>
</p:tagLst>
</file>

<file path=ppt/tags/tag6.xml><?xml version="1.0" encoding="utf-8"?>
<p:tagLst xmlns:a="http://schemas.openxmlformats.org/drawingml/2006/main" xmlns:r="http://schemas.openxmlformats.org/officeDocument/2006/relationships" xmlns:p="http://schemas.openxmlformats.org/presentationml/2006/main">
  <p:tag name="NUM" val="1"/>
</p:tagLst>
</file>

<file path=ppt/tags/tag60.xml><?xml version="1.0" encoding="utf-8"?>
<p:tagLst xmlns:a="http://schemas.openxmlformats.org/drawingml/2006/main" xmlns:r="http://schemas.openxmlformats.org/officeDocument/2006/relationships" xmlns:p="http://schemas.openxmlformats.org/presentationml/2006/main">
  <p:tag name="NUM" val="6"/>
</p:tagLst>
</file>

<file path=ppt/tags/tag61.xml><?xml version="1.0" encoding="utf-8"?>
<p:tagLst xmlns:a="http://schemas.openxmlformats.org/drawingml/2006/main" xmlns:r="http://schemas.openxmlformats.org/officeDocument/2006/relationships" xmlns:p="http://schemas.openxmlformats.org/presentationml/2006/main">
  <p:tag name="NUM" val="7"/>
</p:tagLst>
</file>

<file path=ppt/tags/tag62.xml><?xml version="1.0" encoding="utf-8"?>
<p:tagLst xmlns:a="http://schemas.openxmlformats.org/drawingml/2006/main" xmlns:r="http://schemas.openxmlformats.org/officeDocument/2006/relationships" xmlns:p="http://schemas.openxmlformats.org/presentationml/2006/main">
  <p:tag name="NUM" val="1"/>
</p:tagLst>
</file>

<file path=ppt/tags/tag63.xml><?xml version="1.0" encoding="utf-8"?>
<p:tagLst xmlns:a="http://schemas.openxmlformats.org/drawingml/2006/main" xmlns:r="http://schemas.openxmlformats.org/officeDocument/2006/relationships" xmlns:p="http://schemas.openxmlformats.org/presentationml/2006/main">
  <p:tag name="NUM" val="2"/>
</p:tagLst>
</file>

<file path=ppt/tags/tag64.xml><?xml version="1.0" encoding="utf-8"?>
<p:tagLst xmlns:a="http://schemas.openxmlformats.org/drawingml/2006/main" xmlns:r="http://schemas.openxmlformats.org/officeDocument/2006/relationships" xmlns:p="http://schemas.openxmlformats.org/presentationml/2006/main">
  <p:tag name="NUM" val="3"/>
</p:tagLst>
</file>

<file path=ppt/tags/tag65.xml><?xml version="1.0" encoding="utf-8"?>
<p:tagLst xmlns:a="http://schemas.openxmlformats.org/drawingml/2006/main" xmlns:r="http://schemas.openxmlformats.org/officeDocument/2006/relationships" xmlns:p="http://schemas.openxmlformats.org/presentationml/2006/main">
  <p:tag name="NUM" val="1"/>
</p:tagLst>
</file>

<file path=ppt/tags/tag66.xml><?xml version="1.0" encoding="utf-8"?>
<p:tagLst xmlns:a="http://schemas.openxmlformats.org/drawingml/2006/main" xmlns:r="http://schemas.openxmlformats.org/officeDocument/2006/relationships" xmlns:p="http://schemas.openxmlformats.org/presentationml/2006/main">
  <p:tag name="NUM" val="2"/>
</p:tagLst>
</file>

<file path=ppt/tags/tag67.xml><?xml version="1.0" encoding="utf-8"?>
<p:tagLst xmlns:a="http://schemas.openxmlformats.org/drawingml/2006/main" xmlns:r="http://schemas.openxmlformats.org/officeDocument/2006/relationships" xmlns:p="http://schemas.openxmlformats.org/presentationml/2006/main">
  <p:tag name="NUM" val="3"/>
</p:tagLst>
</file>

<file path=ppt/tags/tag68.xml><?xml version="1.0" encoding="utf-8"?>
<p:tagLst xmlns:a="http://schemas.openxmlformats.org/drawingml/2006/main" xmlns:r="http://schemas.openxmlformats.org/officeDocument/2006/relationships" xmlns:p="http://schemas.openxmlformats.org/presentationml/2006/main">
  <p:tag name="NUM" val="1"/>
</p:tagLst>
</file>

<file path=ppt/tags/tag69.xml><?xml version="1.0" encoding="utf-8"?>
<p:tagLst xmlns:a="http://schemas.openxmlformats.org/drawingml/2006/main" xmlns:r="http://schemas.openxmlformats.org/officeDocument/2006/relationships" xmlns:p="http://schemas.openxmlformats.org/presentationml/2006/main">
  <p:tag name="NUM" val="1"/>
</p:tagLst>
</file>

<file path=ppt/tags/tag7.xml><?xml version="1.0" encoding="utf-8"?>
<p:tagLst xmlns:a="http://schemas.openxmlformats.org/drawingml/2006/main" xmlns:r="http://schemas.openxmlformats.org/officeDocument/2006/relationships" xmlns:p="http://schemas.openxmlformats.org/presentationml/2006/main">
  <p:tag name="NUM" val="1"/>
</p:tagLst>
</file>

<file path=ppt/tags/tag70.xml><?xml version="1.0" encoding="utf-8"?>
<p:tagLst xmlns:a="http://schemas.openxmlformats.org/drawingml/2006/main" xmlns:r="http://schemas.openxmlformats.org/officeDocument/2006/relationships" xmlns:p="http://schemas.openxmlformats.org/presentationml/2006/main">
  <p:tag name="NUM" val="2"/>
</p:tagLst>
</file>

<file path=ppt/tags/tag71.xml><?xml version="1.0" encoding="utf-8"?>
<p:tagLst xmlns:a="http://schemas.openxmlformats.org/drawingml/2006/main" xmlns:r="http://schemas.openxmlformats.org/officeDocument/2006/relationships" xmlns:p="http://schemas.openxmlformats.org/presentationml/2006/main">
  <p:tag name="NUM" val="4"/>
</p:tagLst>
</file>

<file path=ppt/tags/tag72.xml><?xml version="1.0" encoding="utf-8"?>
<p:tagLst xmlns:a="http://schemas.openxmlformats.org/drawingml/2006/main" xmlns:r="http://schemas.openxmlformats.org/officeDocument/2006/relationships" xmlns:p="http://schemas.openxmlformats.org/presentationml/2006/main">
  <p:tag name="NUM" val="5"/>
</p:tagLst>
</file>

<file path=ppt/tags/tag73.xml><?xml version="1.0" encoding="utf-8"?>
<p:tagLst xmlns:a="http://schemas.openxmlformats.org/drawingml/2006/main" xmlns:r="http://schemas.openxmlformats.org/officeDocument/2006/relationships" xmlns:p="http://schemas.openxmlformats.org/presentationml/2006/main">
  <p:tag name="NUM" val="6"/>
</p:tagLst>
</file>

<file path=ppt/tags/tag74.xml><?xml version="1.0" encoding="utf-8"?>
<p:tagLst xmlns:a="http://schemas.openxmlformats.org/drawingml/2006/main" xmlns:r="http://schemas.openxmlformats.org/officeDocument/2006/relationships" xmlns:p="http://schemas.openxmlformats.org/presentationml/2006/main">
  <p:tag name="NUM" val="1"/>
</p:tagLst>
</file>

<file path=ppt/tags/tag75.xml><?xml version="1.0" encoding="utf-8"?>
<p:tagLst xmlns:a="http://schemas.openxmlformats.org/drawingml/2006/main" xmlns:r="http://schemas.openxmlformats.org/officeDocument/2006/relationships" xmlns:p="http://schemas.openxmlformats.org/presentationml/2006/main">
  <p:tag name="NUM" val="2"/>
</p:tagLst>
</file>

<file path=ppt/tags/tag76.xml><?xml version="1.0" encoding="utf-8"?>
<p:tagLst xmlns:a="http://schemas.openxmlformats.org/drawingml/2006/main" xmlns:r="http://schemas.openxmlformats.org/officeDocument/2006/relationships" xmlns:p="http://schemas.openxmlformats.org/presentationml/2006/main">
  <p:tag name="NUM" val="3"/>
</p:tagLst>
</file>

<file path=ppt/tags/tag77.xml><?xml version="1.0" encoding="utf-8"?>
<p:tagLst xmlns:a="http://schemas.openxmlformats.org/drawingml/2006/main" xmlns:r="http://schemas.openxmlformats.org/officeDocument/2006/relationships" xmlns:p="http://schemas.openxmlformats.org/presentationml/2006/main">
  <p:tag name="NUM" val="1"/>
</p:tagLst>
</file>

<file path=ppt/tags/tag78.xml><?xml version="1.0" encoding="utf-8"?>
<p:tagLst xmlns:a="http://schemas.openxmlformats.org/drawingml/2006/main" xmlns:r="http://schemas.openxmlformats.org/officeDocument/2006/relationships" xmlns:p="http://schemas.openxmlformats.org/presentationml/2006/main">
  <p:tag name="NUM" val="2"/>
</p:tagLst>
</file>

<file path=ppt/tags/tag79.xml><?xml version="1.0" encoding="utf-8"?>
<p:tagLst xmlns:a="http://schemas.openxmlformats.org/drawingml/2006/main" xmlns:r="http://schemas.openxmlformats.org/officeDocument/2006/relationships" xmlns:p="http://schemas.openxmlformats.org/presentationml/2006/main">
  <p:tag name="NUM" val="3"/>
</p:tagLst>
</file>

<file path=ppt/tags/tag8.xml><?xml version="1.0" encoding="utf-8"?>
<p:tagLst xmlns:a="http://schemas.openxmlformats.org/drawingml/2006/main" xmlns:r="http://schemas.openxmlformats.org/officeDocument/2006/relationships" xmlns:p="http://schemas.openxmlformats.org/presentationml/2006/main">
  <p:tag name="NUM" val="2"/>
</p:tagLst>
</file>

<file path=ppt/tags/tag80.xml><?xml version="1.0" encoding="utf-8"?>
<p:tagLst xmlns:a="http://schemas.openxmlformats.org/drawingml/2006/main" xmlns:r="http://schemas.openxmlformats.org/officeDocument/2006/relationships" xmlns:p="http://schemas.openxmlformats.org/presentationml/2006/main">
  <p:tag name="NUM" val="4"/>
</p:tagLst>
</file>

<file path=ppt/tags/tag81.xml><?xml version="1.0" encoding="utf-8"?>
<p:tagLst xmlns:a="http://schemas.openxmlformats.org/drawingml/2006/main" xmlns:r="http://schemas.openxmlformats.org/officeDocument/2006/relationships" xmlns:p="http://schemas.openxmlformats.org/presentationml/2006/main">
  <p:tag name="NUM" val="1"/>
</p:tagLst>
</file>

<file path=ppt/tags/tag82.xml><?xml version="1.0" encoding="utf-8"?>
<p:tagLst xmlns:a="http://schemas.openxmlformats.org/drawingml/2006/main" xmlns:r="http://schemas.openxmlformats.org/officeDocument/2006/relationships" xmlns:p="http://schemas.openxmlformats.org/presentationml/2006/main">
  <p:tag name="NUM" val="2"/>
</p:tagLst>
</file>

<file path=ppt/tags/tag83.xml><?xml version="1.0" encoding="utf-8"?>
<p:tagLst xmlns:a="http://schemas.openxmlformats.org/drawingml/2006/main" xmlns:r="http://schemas.openxmlformats.org/officeDocument/2006/relationships" xmlns:p="http://schemas.openxmlformats.org/presentationml/2006/main">
  <p:tag name="NUM" val="3"/>
</p:tagLst>
</file>

<file path=ppt/tags/tag84.xml><?xml version="1.0" encoding="utf-8"?>
<p:tagLst xmlns:a="http://schemas.openxmlformats.org/drawingml/2006/main" xmlns:r="http://schemas.openxmlformats.org/officeDocument/2006/relationships" xmlns:p="http://schemas.openxmlformats.org/presentationml/2006/main">
  <p:tag name="NUM" val="4"/>
</p:tagLst>
</file>

<file path=ppt/tags/tag85.xml><?xml version="1.0" encoding="utf-8"?>
<p:tagLst xmlns:a="http://schemas.openxmlformats.org/drawingml/2006/main" xmlns:r="http://schemas.openxmlformats.org/officeDocument/2006/relationships" xmlns:p="http://schemas.openxmlformats.org/presentationml/2006/main">
  <p:tag name="NUM" val="5"/>
</p:tagLst>
</file>

<file path=ppt/tags/tag86.xml><?xml version="1.0" encoding="utf-8"?>
<p:tagLst xmlns:a="http://schemas.openxmlformats.org/drawingml/2006/main" xmlns:r="http://schemas.openxmlformats.org/officeDocument/2006/relationships" xmlns:p="http://schemas.openxmlformats.org/presentationml/2006/main">
  <p:tag name="NUM" val="6"/>
</p:tagLst>
</file>

<file path=ppt/tags/tag87.xml><?xml version="1.0" encoding="utf-8"?>
<p:tagLst xmlns:a="http://schemas.openxmlformats.org/drawingml/2006/main" xmlns:r="http://schemas.openxmlformats.org/officeDocument/2006/relationships" xmlns:p="http://schemas.openxmlformats.org/presentationml/2006/main">
  <p:tag name="NUM" val="7"/>
</p:tagLst>
</file>

<file path=ppt/tags/tag88.xml><?xml version="1.0" encoding="utf-8"?>
<p:tagLst xmlns:a="http://schemas.openxmlformats.org/drawingml/2006/main" xmlns:r="http://schemas.openxmlformats.org/officeDocument/2006/relationships" xmlns:p="http://schemas.openxmlformats.org/presentationml/2006/main">
  <p:tag name="NUM" val="8"/>
</p:tagLst>
</file>

<file path=ppt/tags/tag89.xml><?xml version="1.0" encoding="utf-8"?>
<p:tagLst xmlns:a="http://schemas.openxmlformats.org/drawingml/2006/main" xmlns:r="http://schemas.openxmlformats.org/officeDocument/2006/relationships" xmlns:p="http://schemas.openxmlformats.org/presentationml/2006/main">
  <p:tag name="NUM" val="9"/>
</p:tagLst>
</file>

<file path=ppt/tags/tag9.xml><?xml version="1.0" encoding="utf-8"?>
<p:tagLst xmlns:a="http://schemas.openxmlformats.org/drawingml/2006/main" xmlns:r="http://schemas.openxmlformats.org/officeDocument/2006/relationships" xmlns:p="http://schemas.openxmlformats.org/presentationml/2006/main">
  <p:tag name="NUM" val="3"/>
</p:tagLst>
</file>

<file path=ppt/tags/tag90.xml><?xml version="1.0" encoding="utf-8"?>
<p:tagLst xmlns:a="http://schemas.openxmlformats.org/drawingml/2006/main" xmlns:r="http://schemas.openxmlformats.org/officeDocument/2006/relationships" xmlns:p="http://schemas.openxmlformats.org/presentationml/2006/main">
  <p:tag name="NUM" val="10"/>
</p:tagLst>
</file>

<file path=ppt/tags/tag91.xml><?xml version="1.0" encoding="utf-8"?>
<p:tagLst xmlns:a="http://schemas.openxmlformats.org/drawingml/2006/main" xmlns:r="http://schemas.openxmlformats.org/officeDocument/2006/relationships" xmlns:p="http://schemas.openxmlformats.org/presentationml/2006/main">
  <p:tag name="NUM" val="11"/>
</p:tagLst>
</file>

<file path=ppt/tags/tag92.xml><?xml version="1.0" encoding="utf-8"?>
<p:tagLst xmlns:a="http://schemas.openxmlformats.org/drawingml/2006/main" xmlns:r="http://schemas.openxmlformats.org/officeDocument/2006/relationships" xmlns:p="http://schemas.openxmlformats.org/presentationml/2006/main">
  <p:tag name="NUM" val="12"/>
</p:tagLst>
</file>

<file path=ppt/tags/tag93.xml><?xml version="1.0" encoding="utf-8"?>
<p:tagLst xmlns:a="http://schemas.openxmlformats.org/drawingml/2006/main" xmlns:r="http://schemas.openxmlformats.org/officeDocument/2006/relationships" xmlns:p="http://schemas.openxmlformats.org/presentationml/2006/main">
  <p:tag name="NUM" val="1"/>
</p:tagLst>
</file>

<file path=ppt/tags/tag94.xml><?xml version="1.0" encoding="utf-8"?>
<p:tagLst xmlns:a="http://schemas.openxmlformats.org/drawingml/2006/main" xmlns:r="http://schemas.openxmlformats.org/officeDocument/2006/relationships" xmlns:p="http://schemas.openxmlformats.org/presentationml/2006/main">
  <p:tag name="NUM" val="1"/>
</p:tagLst>
</file>

<file path=ppt/tags/tag95.xml><?xml version="1.0" encoding="utf-8"?>
<p:tagLst xmlns:a="http://schemas.openxmlformats.org/drawingml/2006/main" xmlns:r="http://schemas.openxmlformats.org/officeDocument/2006/relationships" xmlns:p="http://schemas.openxmlformats.org/presentationml/2006/main">
  <p:tag name="NUM" val="2"/>
</p:tagLst>
</file>

<file path=ppt/tags/tag96.xml><?xml version="1.0" encoding="utf-8"?>
<p:tagLst xmlns:a="http://schemas.openxmlformats.org/drawingml/2006/main" xmlns:r="http://schemas.openxmlformats.org/officeDocument/2006/relationships" xmlns:p="http://schemas.openxmlformats.org/presentationml/2006/main">
  <p:tag name="NUM" val="3"/>
</p:tagLst>
</file>

<file path=ppt/tags/tag97.xml><?xml version="1.0" encoding="utf-8"?>
<p:tagLst xmlns:a="http://schemas.openxmlformats.org/drawingml/2006/main" xmlns:r="http://schemas.openxmlformats.org/officeDocument/2006/relationships" xmlns:p="http://schemas.openxmlformats.org/presentationml/2006/main">
  <p:tag name="NUM" val="1"/>
</p:tagLst>
</file>

<file path=ppt/tags/tag98.xml><?xml version="1.0" encoding="utf-8"?>
<p:tagLst xmlns:a="http://schemas.openxmlformats.org/drawingml/2006/main" xmlns:r="http://schemas.openxmlformats.org/officeDocument/2006/relationships" xmlns:p="http://schemas.openxmlformats.org/presentationml/2006/main">
  <p:tag name="NUM" val="2"/>
</p:tagLst>
</file>

<file path=ppt/tags/tag99.xml><?xml version="1.0" encoding="utf-8"?>
<p:tagLst xmlns:a="http://schemas.openxmlformats.org/drawingml/2006/main" xmlns:r="http://schemas.openxmlformats.org/officeDocument/2006/relationships" xmlns:p="http://schemas.openxmlformats.org/presentationml/2006/main">
  <p:tag name="NUM" val="3"/>
</p:tagLst>
</file>

<file path=ppt/theme/theme1.xml><?xml version="1.0" encoding="utf-8"?>
<a:theme xmlns:a="http://schemas.openxmlformats.org/drawingml/2006/main" name="Conception personnalisé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ureau">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4BA39E891DF614DA84752A645C23908" ma:contentTypeVersion="3" ma:contentTypeDescription="Crée un document." ma:contentTypeScope="" ma:versionID="8f30d552cd618df2e5f68f8e5681c6e0">
  <xsd:schema xmlns:xsd="http://www.w3.org/2001/XMLSchema" xmlns:xs="http://www.w3.org/2001/XMLSchema" xmlns:p="http://schemas.microsoft.com/office/2006/metadata/properties" xmlns:ns1="http://schemas.microsoft.com/sharepoint/v3" xmlns:ns2="68504be4-6530-4b44-9461-877b72004c09" targetNamespace="http://schemas.microsoft.com/office/2006/metadata/properties" ma:root="true" ma:fieldsID="1e960aebde09f7a99b908aa2d0aaad51" ns1:_="" ns2:_="">
    <xsd:import namespace="http://schemas.microsoft.com/sharepoint/v3"/>
    <xsd:import namespace="68504be4-6530-4b44-9461-877b72004c09"/>
    <xsd:element name="properties">
      <xsd:complexType>
        <xsd:sequence>
          <xsd:element name="documentManagement">
            <xsd:complexType>
              <xsd:all>
                <xsd:element ref="ns1:PublishingStartDate" minOccurs="0"/>
                <xsd:element ref="ns1:PublishingExpirationDate" minOccurs="0"/>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Date de début de planification" ma:description="La colonne de site Date de début de planification est créée par la fonctionnalité de publication. Elle permet de spécifier les date et heure auxquelles cette page apparaîtra la première fois aux visiteurs du site." ma:hidden="true" ma:internalName="PublishingStartDate">
      <xsd:simpleType>
        <xsd:restriction base="dms:Unknown"/>
      </xsd:simpleType>
    </xsd:element>
    <xsd:element name="PublishingExpirationDate" ma:index="9" nillable="true" ma:displayName="Date de fin de planification" ma:description="La colonne de site Date de fin de planification est créée par la fonctionnalité de publication. Elle permet de spécifier les date et heure auxquelles cette page n'apparaîtra plus aux visiteurs du site."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8504be4-6530-4b44-9461-877b72004c09"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F089262F-E4C6-452A-A85B-50592F8EF77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8504be4-6530-4b44-9461-877b72004c0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12894C1-2282-4942-B88E-3B032EF69DBA}">
  <ds:schemaRefs>
    <ds:schemaRef ds:uri="http://schemas.microsoft.com/sharepoint/v3/contenttype/forms"/>
  </ds:schemaRefs>
</ds:datastoreItem>
</file>

<file path=customXml/itemProps3.xml><?xml version="1.0" encoding="utf-8"?>
<ds:datastoreItem xmlns:ds="http://schemas.openxmlformats.org/officeDocument/2006/customXml" ds:itemID="{82DD3F51-F8EB-43D2-84D2-F5C9F7853992}">
  <ds:schemaRefs>
    <ds:schemaRef ds:uri="http://purl.org/dc/elements/1.1/"/>
    <ds:schemaRef ds:uri="http://purl.org/dc/terms/"/>
    <ds:schemaRef ds:uri="http://schemas.microsoft.com/sharepoint/v3"/>
    <ds:schemaRef ds:uri="http://schemas.microsoft.com/office/2006/documentManagement/types"/>
    <ds:schemaRef ds:uri="http://purl.org/dc/dcmitype/"/>
    <ds:schemaRef ds:uri="http://www.w3.org/XML/1998/namespace"/>
    <ds:schemaRef ds:uri="http://schemas.microsoft.com/office/infopath/2007/PartnerControls"/>
    <ds:schemaRef ds:uri="http://schemas.openxmlformats.org/package/2006/metadata/core-properties"/>
    <ds:schemaRef ds:uri="68504be4-6530-4b44-9461-877b72004c09"/>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6408</TotalTime>
  <Words>5161</Words>
  <Application>Microsoft Office PowerPoint</Application>
  <PresentationFormat>Affichage à l'écran (4:3)</PresentationFormat>
  <Paragraphs>553</Paragraphs>
  <Slides>35</Slides>
  <Notes>3</Notes>
  <HiddenSlides>0</HiddenSlides>
  <MMClips>0</MMClips>
  <ScaleCrop>false</ScaleCrop>
  <HeadingPairs>
    <vt:vector size="6" baseType="variant">
      <vt:variant>
        <vt:lpstr>Polices utilisées</vt:lpstr>
      </vt:variant>
      <vt:variant>
        <vt:i4>7</vt:i4>
      </vt:variant>
      <vt:variant>
        <vt:lpstr>Thème</vt:lpstr>
      </vt:variant>
      <vt:variant>
        <vt:i4>2</vt:i4>
      </vt:variant>
      <vt:variant>
        <vt:lpstr>Titres des diapositives</vt:lpstr>
      </vt:variant>
      <vt:variant>
        <vt:i4>35</vt:i4>
      </vt:variant>
    </vt:vector>
  </HeadingPairs>
  <TitlesOfParts>
    <vt:vector size="44" baseType="lpstr">
      <vt:lpstr>.AppleSystemUIFont</vt:lpstr>
      <vt:lpstr>Arial</vt:lpstr>
      <vt:lpstr>Calibri</vt:lpstr>
      <vt:lpstr>Copperplate Gothic Bold</vt:lpstr>
      <vt:lpstr>Courier New</vt:lpstr>
      <vt:lpstr>Times New Roman</vt:lpstr>
      <vt:lpstr>Wingdings</vt:lpstr>
      <vt:lpstr>Conception personnalisée</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Appel à projets permanent : Innover dans le champ du handicap et de la perte d’autonomie. Instruction aux candidats</dc:title>
  <dc:creator>Utilisateur de Microsoft Office</dc:creator>
  <cp:lastModifiedBy>PARDO Elisa</cp:lastModifiedBy>
  <cp:revision>566</cp:revision>
  <cp:lastPrinted>2022-01-26T18:54:18Z</cp:lastPrinted>
  <dcterms:created xsi:type="dcterms:W3CDTF">2017-11-29T15:10:16Z</dcterms:created>
  <dcterms:modified xsi:type="dcterms:W3CDTF">2022-02-08T10:13:32Z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0x01010044BA39E891DF614DA84752A645C23908</vt:lpwstr>
  </property>
</Properties>
</file>